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2" r:id="rId15"/>
    <p:sldId id="271" r:id="rId16"/>
    <p:sldId id="273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C9EF"/>
    <a:srgbClr val="824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2AA6A22-3760-42BC-97B2-FA9FD9AFF16A}" type="datetimeFigureOut">
              <a:rPr lang="pt-BR" smtClean="0"/>
              <a:pPr/>
              <a:t>08/01/2015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03ED392-E3F0-4701-B2B3-67CC603608E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6A22-3760-42BC-97B2-FA9FD9AFF16A}" type="datetimeFigureOut">
              <a:rPr lang="pt-BR" smtClean="0"/>
              <a:pPr/>
              <a:t>08/01/2015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D392-E3F0-4701-B2B3-67CC603608E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6A22-3760-42BC-97B2-FA9FD9AFF16A}" type="datetimeFigureOut">
              <a:rPr lang="pt-BR" smtClean="0"/>
              <a:pPr/>
              <a:t>08/01/2015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D392-E3F0-4701-B2B3-67CC603608E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6A22-3760-42BC-97B2-FA9FD9AFF16A}" type="datetimeFigureOut">
              <a:rPr lang="pt-BR" smtClean="0"/>
              <a:pPr/>
              <a:t>08/01/2015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D392-E3F0-4701-B2B3-67CC603608E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6A22-3760-42BC-97B2-FA9FD9AFF16A}" type="datetimeFigureOut">
              <a:rPr lang="pt-BR" smtClean="0"/>
              <a:pPr/>
              <a:t>08/01/2015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D392-E3F0-4701-B2B3-67CC603608E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6A22-3760-42BC-97B2-FA9FD9AFF16A}" type="datetimeFigureOut">
              <a:rPr lang="pt-BR" smtClean="0"/>
              <a:pPr/>
              <a:t>08/01/2015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D392-E3F0-4701-B2B3-67CC603608E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6A22-3760-42BC-97B2-FA9FD9AFF16A}" type="datetimeFigureOut">
              <a:rPr lang="pt-BR" smtClean="0"/>
              <a:pPr/>
              <a:t>08/01/2015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D392-E3F0-4701-B2B3-67CC603608E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6A22-3760-42BC-97B2-FA9FD9AFF16A}" type="datetimeFigureOut">
              <a:rPr lang="pt-BR" smtClean="0"/>
              <a:pPr/>
              <a:t>08/01/2015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D392-E3F0-4701-B2B3-67CC603608E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6A22-3760-42BC-97B2-FA9FD9AFF16A}" type="datetimeFigureOut">
              <a:rPr lang="pt-BR" smtClean="0"/>
              <a:pPr/>
              <a:t>08/01/2015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D392-E3F0-4701-B2B3-67CC603608E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2AA6A22-3760-42BC-97B2-FA9FD9AFF16A}" type="datetimeFigureOut">
              <a:rPr lang="pt-BR" smtClean="0"/>
              <a:pPr/>
              <a:t>08/01/2015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03ED392-E3F0-4701-B2B3-67CC603608E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2AA6A22-3760-42BC-97B2-FA9FD9AFF16A}" type="datetimeFigureOut">
              <a:rPr lang="pt-BR" smtClean="0"/>
              <a:pPr/>
              <a:t>08/01/2015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03ED392-E3F0-4701-B2B3-67CC603608E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2AA6A22-3760-42BC-97B2-FA9FD9AFF16A}" type="datetimeFigureOut">
              <a:rPr lang="pt-BR" smtClean="0"/>
              <a:pPr/>
              <a:t>08/01/2015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03ED392-E3F0-4701-B2B3-67CC603608E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 smtClean="0"/>
              <a:t>PROJETO DE INTERVENÇÃO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SAPUCAIA DO SUL</a:t>
            </a:r>
          </a:p>
          <a:p>
            <a:r>
              <a:rPr lang="pt-BR" dirty="0"/>
              <a:t>2014/2</a:t>
            </a:r>
          </a:p>
          <a:p>
            <a:endParaRPr lang="pt-BR" dirty="0"/>
          </a:p>
          <a:p>
            <a:r>
              <a:rPr lang="pt-BR" dirty="0" smtClean="0"/>
              <a:t>Aline Stanislawski Silva</a:t>
            </a:r>
          </a:p>
        </p:txBody>
      </p:sp>
    </p:spTree>
    <p:extLst>
      <p:ext uri="{BB962C8B-B14F-4D97-AF65-F5344CB8AC3E}">
        <p14:creationId xmlns:p14="http://schemas.microsoft.com/office/powerpoint/2010/main" xmlns="" val="368170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Comparações entre os SIS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69" t="21833" r="11543" b="8156"/>
          <a:stretch/>
        </p:blipFill>
        <p:spPr bwMode="auto">
          <a:xfrm>
            <a:off x="107504" y="1988839"/>
            <a:ext cx="8921429" cy="470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2694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Comparações entre os SIS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87" t="22093" r="11343" b="8178"/>
          <a:stretch/>
        </p:blipFill>
        <p:spPr bwMode="auto">
          <a:xfrm>
            <a:off x="82696" y="1988840"/>
            <a:ext cx="8898976" cy="4659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8369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200" dirty="0" smtClean="0"/>
              <a:t>Agenda dos profissionais: utilizada como embasamento para a construção do instrumento de apoio</a:t>
            </a:r>
            <a:endParaRPr lang="pt-BR" sz="2200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929" t="16832" r="19696" b="9215"/>
          <a:stretch/>
        </p:blipFill>
        <p:spPr bwMode="auto">
          <a:xfrm>
            <a:off x="1547664" y="1891312"/>
            <a:ext cx="6048672" cy="409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3569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dos indicadores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" t="21233" r="17224" b="7299"/>
          <a:stretch/>
        </p:blipFill>
        <p:spPr bwMode="auto">
          <a:xfrm>
            <a:off x="179512" y="2132856"/>
            <a:ext cx="8789488" cy="427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0844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Considerações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31640" y="2348879"/>
            <a:ext cx="6480720" cy="3374189"/>
          </a:xfrm>
        </p:spPr>
        <p:txBody>
          <a:bodyPr/>
          <a:lstStyle/>
          <a:p>
            <a:pPr algn="just"/>
            <a:r>
              <a:rPr lang="pt-BR" sz="1900" dirty="0" smtClean="0"/>
              <a:t>Criação de um GT de Avaliação e Monitoramento;</a:t>
            </a:r>
          </a:p>
          <a:p>
            <a:pPr algn="just"/>
            <a:r>
              <a:rPr lang="pt-BR" sz="1900" dirty="0" smtClean="0"/>
              <a:t>Qualificação das FA utilizadas;</a:t>
            </a:r>
          </a:p>
          <a:p>
            <a:pPr algn="just"/>
            <a:r>
              <a:rPr lang="pt-BR" sz="1900" dirty="0" smtClean="0"/>
              <a:t>Nova discussão das dúvidas de preenchimento dos SIS – problemas com coleta;</a:t>
            </a:r>
          </a:p>
          <a:p>
            <a:pPr algn="just"/>
            <a:r>
              <a:rPr lang="pt-BR" sz="1900" dirty="0" smtClean="0"/>
              <a:t>Discussão para o próximo ano de monitoramento das atividades realizadas pelas Unidades de Saúde – “</a:t>
            </a:r>
            <a:r>
              <a:rPr lang="pt-BR" sz="1900" dirty="0" err="1" smtClean="0"/>
              <a:t>pactuação</a:t>
            </a:r>
            <a:r>
              <a:rPr lang="pt-BR" sz="1900" dirty="0" smtClean="0"/>
              <a:t> de metas” de acordo com a realidade local/ </a:t>
            </a:r>
            <a:r>
              <a:rPr lang="pt-BR" sz="1900" i="1" dirty="0" err="1" smtClean="0"/>
              <a:t>linkar</a:t>
            </a:r>
            <a:r>
              <a:rPr lang="pt-BR" sz="1900" dirty="0" smtClean="0"/>
              <a:t> avaliação e monitoramento com as agendas profissionais.</a:t>
            </a:r>
          </a:p>
          <a:p>
            <a:pPr algn="just"/>
            <a:endParaRPr lang="pt-BR" sz="1900" dirty="0" smtClean="0"/>
          </a:p>
          <a:p>
            <a:pPr algn="just"/>
            <a:endParaRPr lang="pt-BR" sz="2000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2873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Considerações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03648" y="2119257"/>
            <a:ext cx="6696744" cy="360381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2100" dirty="0" smtClean="0"/>
              <a:t>Utilizando e-SUS não seria possível calcular alguns indicadores – realizar educação permanente:</a:t>
            </a:r>
            <a:endParaRPr lang="pt-BR" sz="2100" dirty="0"/>
          </a:p>
          <a:p>
            <a:pPr algn="just"/>
            <a:r>
              <a:rPr lang="pt-BR" sz="1900" dirty="0"/>
              <a:t>Relatórios por </a:t>
            </a:r>
            <a:r>
              <a:rPr lang="pt-BR" sz="1900" dirty="0" err="1"/>
              <a:t>microárea</a:t>
            </a:r>
            <a:r>
              <a:rPr lang="pt-BR" sz="1900" dirty="0"/>
              <a:t>: Cadastro domiciliar e individual</a:t>
            </a:r>
          </a:p>
          <a:p>
            <a:pPr algn="just"/>
            <a:r>
              <a:rPr lang="pt-BR" sz="1900" dirty="0"/>
              <a:t>Gestantes por </a:t>
            </a:r>
            <a:r>
              <a:rPr lang="pt-BR" sz="1900" dirty="0" err="1"/>
              <a:t>microárea</a:t>
            </a:r>
            <a:endParaRPr lang="pt-BR" sz="1900" dirty="0"/>
          </a:p>
          <a:p>
            <a:pPr algn="just"/>
            <a:r>
              <a:rPr lang="pt-BR" sz="1900" dirty="0"/>
              <a:t>HAS por </a:t>
            </a:r>
            <a:r>
              <a:rPr lang="pt-BR" sz="1900" dirty="0" err="1"/>
              <a:t>microárea</a:t>
            </a:r>
            <a:endParaRPr lang="pt-BR" sz="1900" dirty="0"/>
          </a:p>
          <a:p>
            <a:pPr algn="just"/>
            <a:r>
              <a:rPr lang="pt-BR" sz="1900" dirty="0"/>
              <a:t>Diabetes por </a:t>
            </a:r>
            <a:r>
              <a:rPr lang="pt-BR" sz="1900" dirty="0" err="1"/>
              <a:t>microárea</a:t>
            </a:r>
            <a:endParaRPr lang="pt-BR" sz="1900" dirty="0"/>
          </a:p>
          <a:p>
            <a:pPr algn="just"/>
            <a:r>
              <a:rPr lang="pt-BR" sz="1900" dirty="0"/>
              <a:t>Relatórios por CBO</a:t>
            </a:r>
          </a:p>
          <a:p>
            <a:pPr algn="just"/>
            <a:r>
              <a:rPr lang="pt-BR" sz="1900" dirty="0"/>
              <a:t>Consultas médicas por faixa etária</a:t>
            </a:r>
          </a:p>
          <a:p>
            <a:pPr algn="just"/>
            <a:r>
              <a:rPr lang="pt-BR" sz="1900" dirty="0"/>
              <a:t>Atendimento pré-natal por idade gestacional</a:t>
            </a:r>
          </a:p>
          <a:p>
            <a:pPr algn="just"/>
            <a:r>
              <a:rPr lang="pt-BR" sz="1900" dirty="0" err="1"/>
              <a:t>Citopatológico</a:t>
            </a:r>
            <a:r>
              <a:rPr lang="pt-BR" sz="1900" dirty="0"/>
              <a:t> por faixa </a:t>
            </a:r>
            <a:r>
              <a:rPr lang="pt-BR" sz="1900" dirty="0" smtClean="0"/>
              <a:t>etária</a:t>
            </a:r>
          </a:p>
          <a:p>
            <a:pPr marL="0" indent="0" algn="just">
              <a:buNone/>
            </a:pPr>
            <a:r>
              <a:rPr lang="pt-BR" sz="1900" b="1" dirty="0" smtClean="0"/>
              <a:t>*</a:t>
            </a:r>
            <a:r>
              <a:rPr lang="pt-BR" sz="1900" dirty="0" smtClean="0"/>
              <a:t> Solicitação ao Ministério da Saúde</a:t>
            </a:r>
            <a:endParaRPr lang="pt-BR" sz="1900" dirty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253309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1.bp.blogspot.com/-7wSJ0t9ljQc/UUDukuYvbYI/AAAAAAAAA5A/rXZZbF2yKX8/s1600/reticenci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2179" y="3212976"/>
            <a:ext cx="5050920" cy="240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ITERQOExASEBUSEBQWEBEYERIXEA8SFRYWFhURFBUYHCggGBslHRMVITEhJSorLi4uFx8zODMsOCgtLisBCgoKDQ0OFA8QFCwZFBwsLCssLCwsLCwrNyw3LCwrLCwsLCsrKywrKysrKyssKywrKyssKys3KysrKysrKysrK//AABEIAMIBAwMBIgACEQEDEQH/xAAcAAEAAQUBAQAAAAAAAAAAAAAABQEDBAYHAgj/xABAEAACAgECAwUFBAYIBwAAAAAAAQIDEQQSBSExBhNBUWEHIjJxgRQjQlIzYpGhsdFTcoKDkqLh8BUWJDRDwdL/xAAWAQEBAQAAAAAAAAAAAAAAAAAAAQL/xAAaEQEBAQEBAQEAAAAAAAAAAAAAEQEhMQIS/9oADAMBAAIRAxEAPwDuIAAAAAAAAAAAAAAAAAAAAAAAAAAAAAAAAAAAAAAAAAAAAAAAAAAAAAAAAAAAAAAAAAAAAAAAAAAAAAAAAAAAAAAAAAAAAAAAAAAAAAAAAAAAAAAAAAAAAAAAAAAAAAAAAAAAAAAAAAAAAAAAAAAAAAAAAAAAAAAAAAAAAAAAAAAAAAAAAAAAAAAAAAAAAAAAAAAAFuUscwLhj6nUxg0pSS3fCvxNryXiYz17m9tOJ/ms/wDHH0TXxP0R50/Dowk75SlbNr3rJfl/LFfhQF+riMGspy9Pu5/yPX26L5JTf9iX/sVayDe3es4zjPVeaMiLAxXrJf0Fj9fc/mUlrJf0Fr/wf/RkXWqKy3j/AH0EbFnHpl+nzJRiud8llKNX9b3pfVLkjA/4zOq6Gn1EEnblUWweYWTSy65J/DLHNL0JtPJEdquEx1OmnU85WJ1yXxRnF5Ul68hReXFoKcapxsqc3ivcvdm/JSWcP0eGShp87rrdJKixJ2qD2WLlulH4bIv8yJTgnH67dNC6VkK5YxbFyS22R5Sjz9Rm1YnAQWp7YaCCzLW6df3sW/3Mj7PaTwtcnrIP5Rm/4IqNtBqK9o/DH01Wf7uz+RNcG47p9UpOi6Nm3G5fihnplPoBKAAAAAAAAAAAAAABa1WojXCVs2oxrhKU5PpGMVlt/RMC6CM7NcTlqtLTq5Vdz39asjXu3ONcudbbwubi4trwbxzxlyUunLr4eQFQRPZfjX2vTq/u+6mp2V3VOW503VTlCyG7CzzjyeFlNEsAKMqzH1tTnXOtScXOEoqceUotrCafg0BZu4jFNVr35t4UVz+svJepY1HClbh3SlNdXWpNV/WK+L6kLpeO6XTV5u/6acVtsc00248uqWHnr65Nc457XdOt0NLXLVS6JxzsX9r+SJVjeLuN6aqDW6EVDls5LHojWOIdsbL99GiqstkvxR/RxX683ySOY6LjkrdXHv4Uqd03uhOc1XXlZjHZyT+b8TdZaqvaq7Neq4Jc64TqjX/hjEzumNW4prr6LoXS1cpWc4uFaUowfXGJc2uRm6b2g6mvDzG7OE9kuf1jLx+Rl1cR4ZRJzhNzm+TnF2TlL6t9DBn220abVdEm8vMowrhL6vby/aGoyqe32rsvrktLfNVqcnHu3slPGI5a8jbez/aO1VPv9Pa7bJOU/hhFLyTkaTT2t1E8qrStrrmy14efJ+PyL/DuI63U2yoVul0kkt2drnKUV1ksY+QSOhR7TXNba6ILHJZs3P8AylnV8e1fnTR67Xu/zvBCx9nupvrU3xi9OST9yuMYrPh0yQHE/ZZqIPfKdmtinlp3T3PHmk+hRhe0PtLaq1D7dKSnao2qDri9ni4qHU1GrVcNj8V19ueuN6efXwOqdneC8LnF0W8Lq083yzJOSl9Zc4khLsHoI1zdeiqU4fDlbvHKXPrkzcwchq7RaBfo+Hytl4ZWcmbRxHV2/wDbcFXo+5k8ftO+8B0el7uF1Onpq3RTajVCLi/GLwvB5JdI3Er52r4B2gu5R03cZfXbXXj0yzq3s17IWaKp26icrNVasXPvN0Ek8xjHw+pugSCKgAoAAAAAAAAAACN1muvjOyMNJK2MNM7K7FbXFXXptLSpPnFvCe9+773oRHaaWq1Gk1OlWklDvuFWtWd7W1HUzhKP2NxTy3z+Ne6bSANc7McUlZptA66HOq7RxlZarIJaZxrhtg4PnLL3R5dNvMy9HxLUy+z79DKrvlb9ozfTL7G4fo1LD+83/q9PEktLpa6o93XXCuKcmoRioxTk3KTSXLm22/VsutZ5Aaf7MoZp1moTzDU8W1l1D8HU7FBNejdcn9Sbr4hqXszopR3amdc/vqn3VK3bdS/zKWI+6ua3ehI6bTwrhGquEa4QSUIRiowhFdIxiuSXoXQMTh+osnGbsodDjbOMYucJ95CLxC3MeikueHzRD9o/ti9+q6qupJ7s1zlNevumxnnaQcf1fD9ZbGUrtbp9TpnZGd065YnDL2yUoPphG16fsZpnGMqnBJdMRWcPpjHNMdtewEdVm7T2/Y78YlOKxXdH8tsV1+ZzZazinB5bdUrJVRl93fGO+lrykuTivUkV03s9wOuyF9d9VWpqjc66JWVQdm2KxNOWM4UspPqYeo9nGkju+zVQocusJJzpfyWcx+aZ67PdtNJbp1svg25rvXzW2dkm5ZT6LPizYNLxyq2yNddkZ7pSaw8/dx91v0y+hNHMe0fC56Z5t0qrhjPeQhuh8t0Vn9pA09kMvv7VPElvdKa7uuL+BWyTw5vrjwPoOUU+XJrGGnzT9GQ2t7JaW1P7t1uWcuuTjn6dP3FK4Lx2Eqra3UrPesjFVYbcvHMYrqS/Ynh92r1s0oSrrUFXdYo42+9unFPzfR/I6Zo/Zvo4XK+Vmptkk1FTvbjFPqlhLBtui0VdUVXXCNcV0ilhfP1YK96evbFRSwkuS8kXcBIqaRg6zhsJ+9tW5dJeP18zAadclu8sZ80Tpj6qhSXNZMfXyuaiuCS7u23TeH6Wv5T+JLz95N/UnEa/q/ccL+bdM8T8+5n7sv3pE+pF+dTXoAGgAAAAAAAAAAAAAAAAAAAAAAAAI/jephXROyyt2xivego7t30ZIHlx8P8AXK9QPmTtfxLh1tjs0unu0N2Xu2yj3Vj8nHwIbh/H9VRKNsbVNxx1WMpc9uV0R3Ptz7MNPrE7akqbVl8l7sn6nDu0HZvVaKbhZW2k+Tx4Ei11nsh7Sp2xXfR2OWGm3mDz+t+H6nT+H66Fsd8X44cfxRfk0fKGivytqc45WJwUsOUf4P6m+dmuNX0bVpbbGlHDosSlasfhXjKPy5k8WO+tFUck4b7R9S7Nl1aqw8d2l72fXPM6PwzjMLYp80/VCpEqDypLwPRpAAAYmqozl46/F+svIwuC2Sg5aWby4c6pN87KX0b9V0+iJcjeK6KTcbasKyttwz0mn8VUn5PH7UjMVJRKmLoNXGyOVlNcpQfxVvxi0ZRpAAAAAAAAAAAAAAAAAAAAAAAAAAADB4nwqm+LhbWprHLKWV8mZwA4n2x9lMobr9LzXN7V8SOeQc6ZtWboyi+vSUX6M+rZI0Xtl2Fr1G6ytKMpLLeMptehnWs1zX/mN6irub4V6javctnDF1eOm2xc2/mSnAO1Lqx3jeOUYW7n3cn5WR/BL16P0ILUcCtplJWR2vP7l6nmuLjjKSUlzT+Fv1JxXZOCdq6p+45KM/J8otecX0ZsdGthJcpL9p84R1s6pKNL3Q8aZP3E/OuXVfw9Cc0HbPuUt7nDa/fjNNrPpOPLHzwO54nHeslUzm/Be38LMLbn+q1L+DbRtmj49CbWN3rlYwx+p6ROlGeap5WS4a9ZYlukTl3iypL8S/EvJrxMiLfiewUAAAAAAAAAAAAAAAAAAAAAAAAAAAAAAoVAEPxrgNd6eUk344OZ9qex9lfNLK+fJfQ7IeLa0000mn1M7i5r5ts0Eofd/DnzfX5FyOhsxnDx0w8NSXy8TtXE+x+ntw9qi0+Ul1X08SIl2Msr+CasWMYaxyJ1eORw4JKqxTrhuj12LMJxfi4NckvR/Q3js3xyujbK9yrUuT71PfF+ufex6pNGwR7NSSy4yjl8uScV6pdTP0PBJwbi4Qsra5xaTi/RZ6E2rxsnDpxnCNlc4yTWYuMt0Gn4pmbE1rRcC+zz73R/dRl+l0nSpv8APWvwT/cyf0+o3dU4v8r6/R+JrGdZAKIqaQAAAAAAAAAAAAAAAAAAAAAAAAAAAAAAAAAAFMDBUAUcSigvI9ACm1FHBdMHoAUwVAAAAAAAAAAAAAAAAAAAAAAAAAAAAAAAAAAAAAAAAAAAAAAAAAAAAAAAAAAAAAAAAAAAAAAAAAAAAAAAAAAAAAAAAAAAAAAAAAAAAAA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6" descr="data:image/jpeg;base64,/9j/4AAQSkZJRgABAQAAAQABAAD/2wCEAAkGBxITERQOExASEBUSEBQWEBEYERIXEA8SFRYWFhURFBUYHCggGBslHRMVITEhJSorLi4uFx8zODMsOCgtLisBCgoKDQ0OFA8QFCwZFBwsLCssLCwsLCwrNyw3LCwrLCwsLCsrKywrKysrKyssKywrKyssKys3KysrKysrKysrK//AABEIAMIBAwMBIgACEQEDEQH/xAAcAAEAAQUBAQAAAAAAAAAAAAAABQEDBAYHAgj/xABAEAACAgECAwUFBAYIBwAAAAAAAQIDEQQSBSExBhNBUWEHIjJxgRQjQlIzYpGhsdFTcoKDkqLh8BUWJDRDwdL/xAAWAQEBAQAAAAAAAAAAAAAAAAAAAQL/xAAaEQEBAQEBAQEAAAAAAAAAAAAAEQEhMQIS/9oADAMBAAIRAxEAPwDuIAAAAAAAAAAAAAAAAAAAAAAAAAAAAAAAAAAAAAAAAAAAAAAAAAAAAAAAAAAAAAAAAAAAAAAAAAAAAAAAAAAAAAAAAAAAAAAAAAAAAAAAAAAAAAAAAAAAAAAAAAAAAAAAAAAAAAAAAAAAAAAAAAAAAAAAAAAAAAAAAAAAAAAAAAAAAAAAAAAAAAAAAAAAAAAAAAAAFuUscwLhj6nUxg0pSS3fCvxNryXiYz17m9tOJ/ms/wDHH0TXxP0R50/Dowk75SlbNr3rJfl/LFfhQF+riMGspy9Pu5/yPX26L5JTf9iX/sVayDe3es4zjPVeaMiLAxXrJf0Fj9fc/mUlrJf0Fr/wf/RkXWqKy3j/AH0EbFnHpl+nzJRiud8llKNX9b3pfVLkjA/4zOq6Gn1EEnblUWweYWTSy65J/DLHNL0JtPJEdquEx1OmnU85WJ1yXxRnF5Ul68hReXFoKcapxsqc3ivcvdm/JSWcP0eGShp87rrdJKixJ2qD2WLlulH4bIv8yJTgnH67dNC6VkK5YxbFyS22R5Sjz9Rm1YnAQWp7YaCCzLW6df3sW/3Mj7PaTwtcnrIP5Rm/4IqNtBqK9o/DH01Wf7uz+RNcG47p9UpOi6Nm3G5fihnplPoBKAAAAAAAAAAAAAABa1WojXCVs2oxrhKU5PpGMVlt/RMC6CM7NcTlqtLTq5Vdz39asjXu3ONcudbbwubi4trwbxzxlyUunLr4eQFQRPZfjX2vTq/u+6mp2V3VOW503VTlCyG7CzzjyeFlNEsAKMqzH1tTnXOtScXOEoqceUotrCafg0BZu4jFNVr35t4UVz+svJepY1HClbh3SlNdXWpNV/WK+L6kLpeO6XTV5u/6acVtsc00248uqWHnr65Nc457XdOt0NLXLVS6JxzsX9r+SJVjeLuN6aqDW6EVDls5LHojWOIdsbL99GiqstkvxR/RxX683ySOY6LjkrdXHv4Uqd03uhOc1XXlZjHZyT+b8TdZaqvaq7Neq4Jc64TqjX/hjEzumNW4prr6LoXS1cpWc4uFaUowfXGJc2uRm6b2g6mvDzG7OE9kuf1jLx+Rl1cR4ZRJzhNzm+TnF2TlL6t9DBn220abVdEm8vMowrhL6vby/aGoyqe32rsvrktLfNVqcnHu3slPGI5a8jbez/aO1VPv9Pa7bJOU/hhFLyTkaTT2t1E8qrStrrmy14efJ+PyL/DuI63U2yoVul0kkt2drnKUV1ksY+QSOhR7TXNba6ILHJZs3P8AylnV8e1fnTR67Xu/zvBCx9nupvrU3xi9OST9yuMYrPh0yQHE/ZZqIPfKdmtinlp3T3PHmk+hRhe0PtLaq1D7dKSnao2qDri9ni4qHU1GrVcNj8V19ueuN6efXwOqdneC8LnF0W8Lq083yzJOSl9Zc4khLsHoI1zdeiqU4fDlbvHKXPrkzcwchq7RaBfo+Hytl4ZWcmbRxHV2/wDbcFXo+5k8ftO+8B0el7uF1Onpq3RTajVCLi/GLwvB5JdI3Er52r4B2gu5R03cZfXbXXj0yzq3s17IWaKp26icrNVasXPvN0Ek8xjHw+pugSCKgAoAAAAAAAAAACN1muvjOyMNJK2MNM7K7FbXFXXptLSpPnFvCe9+773oRHaaWq1Gk1OlWklDvuFWtWd7W1HUzhKP2NxTy3z+Ne6bSANc7McUlZptA66HOq7RxlZarIJaZxrhtg4PnLL3R5dNvMy9HxLUy+z79DKrvlb9ozfTL7G4fo1LD+83/q9PEktLpa6o93XXCuKcmoRioxTk3KTSXLm22/VsutZ5Aaf7MoZp1moTzDU8W1l1D8HU7FBNejdcn9Sbr4hqXszopR3amdc/vqn3VK3bdS/zKWI+6ua3ehI6bTwrhGquEa4QSUIRiowhFdIxiuSXoXQMTh+osnGbsodDjbOMYucJ95CLxC3MeikueHzRD9o/ti9+q6qupJ7s1zlNevumxnnaQcf1fD9ZbGUrtbp9TpnZGd065YnDL2yUoPphG16fsZpnGMqnBJdMRWcPpjHNMdtewEdVm7T2/Y78YlOKxXdH8tsV1+ZzZazinB5bdUrJVRl93fGO+lrykuTivUkV03s9wOuyF9d9VWpqjc66JWVQdm2KxNOWM4UspPqYeo9nGkju+zVQocusJJzpfyWcx+aZ67PdtNJbp1svg25rvXzW2dkm5ZT6LPizYNLxyq2yNddkZ7pSaw8/dx91v0y+hNHMe0fC56Z5t0qrhjPeQhuh8t0Vn9pA09kMvv7VPElvdKa7uuL+BWyTw5vrjwPoOUU+XJrGGnzT9GQ2t7JaW1P7t1uWcuuTjn6dP3FK4Lx2Eqra3UrPesjFVYbcvHMYrqS/Ynh92r1s0oSrrUFXdYo42+9unFPzfR/I6Zo/Zvo4XK+Vmptkk1FTvbjFPqlhLBtui0VdUVXXCNcV0ilhfP1YK96evbFRSwkuS8kXcBIqaRg6zhsJ+9tW5dJeP18zAadclu8sZ80Tpj6qhSXNZMfXyuaiuCS7u23TeH6Wv5T+JLz95N/UnEa/q/ccL+bdM8T8+5n7sv3pE+pF+dTXoAGgAAAAAAAAAAAAAAAAAAAAAAAAI/jephXROyyt2xivego7t30ZIHlx8P8AXK9QPmTtfxLh1tjs0unu0N2Xu2yj3Vj8nHwIbh/H9VRKNsbVNxx1WMpc9uV0R3Ptz7MNPrE7akqbVl8l7sn6nDu0HZvVaKbhZW2k+Tx4Ei11nsh7Sp2xXfR2OWGm3mDz+t+H6nT+H66Fsd8X44cfxRfk0fKGivytqc45WJwUsOUf4P6m+dmuNX0bVpbbGlHDosSlasfhXjKPy5k8WO+tFUck4b7R9S7Nl1aqw8d2l72fXPM6PwzjMLYp80/VCpEqDypLwPRpAAAYmqozl46/F+svIwuC2Sg5aWby4c6pN87KX0b9V0+iJcjeK6KTcbasKyttwz0mn8VUn5PH7UjMVJRKmLoNXGyOVlNcpQfxVvxi0ZRpAAAAAAAAAAAAAAAAAAAAAAAAAAADB4nwqm+LhbWprHLKWV8mZwA4n2x9lMobr9LzXN7V8SOeQc6ZtWboyi+vSUX6M+rZI0Xtl2Fr1G6ytKMpLLeMptehnWs1zX/mN6irub4V6javctnDF1eOm2xc2/mSnAO1Lqx3jeOUYW7n3cn5WR/BL16P0ILUcCtplJWR2vP7l6nmuLjjKSUlzT+Fv1JxXZOCdq6p+45KM/J8otecX0ZsdGthJcpL9p84R1s6pKNL3Q8aZP3E/OuXVfw9Cc0HbPuUt7nDa/fjNNrPpOPLHzwO54nHeslUzm/Be38LMLbn+q1L+DbRtmj49CbWN3rlYwx+p6ROlGeap5WS4a9ZYlukTl3iypL8S/EvJrxMiLfiewUAAAAAAAAAAAAAAAAAAAAAAAAAAAAAAoVAEPxrgNd6eUk344OZ9qex9lfNLK+fJfQ7IeLa0000mn1M7i5r5ts0Eofd/DnzfX5FyOhsxnDx0w8NSXy8TtXE+x+ntw9qi0+Ul1X08SIl2Msr+CasWMYaxyJ1eORw4JKqxTrhuj12LMJxfi4NckvR/Q3js3xyujbK9yrUuT71PfF+ufex6pNGwR7NSSy4yjl8uScV6pdTP0PBJwbi4Qsra5xaTi/RZ6E2rxsnDpxnCNlc4yTWYuMt0Gn4pmbE1rRcC+zz73R/dRl+l0nSpv8APWvwT/cyf0+o3dU4v8r6/R+JrGdZAKIqaQAAAAAAAAAAAAAAAAAAAAAAAAAAAAAAAAAAFMDBUAUcSigvI9ACm1FHBdMHoAUwVAAAAAAAAAAAAAAAAAAAAAAAAAAAAAAAAAAAAAAAAAAAAAAAAAAAAAAAAAAAAAAAAAAAAAAAAAAAAAAAAAAAAAAAAAAAAAAAAAAAAAAA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4344" name="Picture 8" descr="https://oexcluido.files.wordpress.com/2011/05/reticenci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797104"/>
            <a:ext cx="3077224" cy="2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5796136" y="5705155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(Nilson Furtado)</a:t>
            </a:r>
          </a:p>
        </p:txBody>
      </p:sp>
    </p:spTree>
    <p:extLst>
      <p:ext uri="{BB962C8B-B14F-4D97-AF65-F5344CB8AC3E}">
        <p14:creationId xmlns:p14="http://schemas.microsoft.com/office/powerpoint/2010/main" xmlns="" val="247641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0738" y="2204864"/>
            <a:ext cx="6552727" cy="1202485"/>
          </a:xfrm>
        </p:spPr>
        <p:txBody>
          <a:bodyPr>
            <a:normAutofit fontScale="90000"/>
          </a:bodyPr>
          <a:lstStyle/>
          <a:p>
            <a:r>
              <a:rPr lang="pt-BR" sz="3900" dirty="0"/>
              <a:t>Planejamento em saúde baseado na rotina de avaliação e monitoramento de indicadores de saúde: ampliando a capacidade de gestão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1026" name="Picture 2" descr="http://atencaobasica.org.br/sites/default/files/uploads/experiencia/2034/imagem-de-destaqu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54340"/>
            <a:ext cx="3078556" cy="230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769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PROBLEMA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93962" y="1988840"/>
            <a:ext cx="6552728" cy="36038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dirty="0" smtClean="0"/>
              <a:t>O Município de Sapucaia do Sul </a:t>
            </a:r>
            <a:r>
              <a:rPr lang="pt-BR" sz="2000" b="1" dirty="0" smtClean="0"/>
              <a:t>não </a:t>
            </a:r>
            <a:r>
              <a:rPr lang="pt-BR" sz="2000" dirty="0" smtClean="0"/>
              <a:t>apresenta uma rotina de </a:t>
            </a:r>
            <a:r>
              <a:rPr lang="pt-BR" sz="2000" b="1" dirty="0" smtClean="0"/>
              <a:t>avaliação e monitoramento</a:t>
            </a:r>
            <a:r>
              <a:rPr lang="pt-BR" sz="2000" dirty="0" smtClean="0"/>
              <a:t> por meio dos Sistemas de Informação em Saúde.</a:t>
            </a:r>
            <a:endParaRPr lang="pt-BR" sz="2000" dirty="0"/>
          </a:p>
        </p:txBody>
      </p:sp>
      <p:pic>
        <p:nvPicPr>
          <p:cNvPr id="3074" name="Picture 2" descr="http://www.unasus.gov.br/sites/default/files/ilustra_inici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4426" y="2996952"/>
            <a:ext cx="3096344" cy="322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ipse 4"/>
          <p:cNvSpPr/>
          <p:nvPr/>
        </p:nvSpPr>
        <p:spPr>
          <a:xfrm>
            <a:off x="4637836" y="4969940"/>
            <a:ext cx="584820" cy="631988"/>
          </a:xfrm>
          <a:prstGeom prst="ellipse">
            <a:avLst/>
          </a:prstGeom>
          <a:solidFill>
            <a:srgbClr val="9BC9EF"/>
          </a:solidFill>
          <a:ln>
            <a:solidFill>
              <a:srgbClr val="9BC9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4646592" y="510126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SIS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05892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397404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2900" b="1" dirty="0"/>
              <a:t>Organizar o planejamento em saúde baseado na rotina de avaliação e monitoramento dos indicadores de saúde do </a:t>
            </a:r>
            <a:r>
              <a:rPr lang="pt-BR" sz="2900" b="1" dirty="0" smtClean="0"/>
              <a:t>Município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pt-BR" sz="2700" dirty="0" smtClean="0"/>
              <a:t>Identificar </a:t>
            </a:r>
            <a:r>
              <a:rPr lang="pt-BR" sz="2700" dirty="0"/>
              <a:t>os indicadores mais relevantes para o acompanhamento da situação de saúde do município, analisando disponibilidade, viabilidade e o período de monitoramento </a:t>
            </a:r>
            <a:r>
              <a:rPr lang="pt-BR" sz="2700" dirty="0" smtClean="0"/>
              <a:t>necessário;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pt-BR" sz="2700" dirty="0" smtClean="0"/>
              <a:t>Obter </a:t>
            </a:r>
            <a:r>
              <a:rPr lang="pt-BR" sz="2700" dirty="0"/>
              <a:t>dados para monitoramento das iniquidades no processo de trabalho das equipes de Sapucaia do Sul;</a:t>
            </a:r>
          </a:p>
          <a:p>
            <a:pPr marL="266700" lvl="2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pt-BR" sz="2700" dirty="0" smtClean="0"/>
              <a:t>Formular </a:t>
            </a:r>
            <a:r>
              <a:rPr lang="pt-BR" sz="2700" dirty="0"/>
              <a:t>e </a:t>
            </a:r>
            <a:r>
              <a:rPr lang="pt-BR" sz="2700" dirty="0" smtClean="0"/>
              <a:t>disponibilizar um </a:t>
            </a:r>
            <a:r>
              <a:rPr lang="pt-BR" sz="2700" dirty="0"/>
              <a:t>instrumento de gestão de indicadores de saúde que possa ser implantado na rotina de monitoramento da equipe da gestão da SMS.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86692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ATIVIDADES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1800" dirty="0" smtClean="0"/>
              <a:t>Realizar levantamento dos dados que estão sendo alimentados nos SIS - padronização</a:t>
            </a:r>
            <a:endParaRPr lang="pt-BR" sz="1800" dirty="0"/>
          </a:p>
          <a:p>
            <a:pPr algn="just"/>
            <a:r>
              <a:rPr lang="pt-BR" sz="1800" dirty="0" smtClean="0"/>
              <a:t>Identificar </a:t>
            </a:r>
            <a:r>
              <a:rPr lang="pt-BR" sz="1800" dirty="0"/>
              <a:t>e </a:t>
            </a:r>
            <a:r>
              <a:rPr lang="pt-BR" sz="1800" dirty="0" smtClean="0"/>
              <a:t>analisar os </a:t>
            </a:r>
            <a:r>
              <a:rPr lang="pt-BR" sz="1800" dirty="0"/>
              <a:t>indicadores por meio das buscas nos sistemas de </a:t>
            </a:r>
            <a:r>
              <a:rPr lang="pt-BR" sz="1800" dirty="0" smtClean="0"/>
              <a:t>informação em saúde</a:t>
            </a:r>
          </a:p>
          <a:p>
            <a:pPr algn="just"/>
            <a:r>
              <a:rPr lang="pt-BR" sz="1800" dirty="0" smtClean="0"/>
              <a:t>Produzir </a:t>
            </a:r>
            <a:r>
              <a:rPr lang="pt-BR" sz="1800" dirty="0"/>
              <a:t>um instrumento de gestão de indicadores de </a:t>
            </a:r>
            <a:r>
              <a:rPr lang="pt-BR" sz="1800" dirty="0" smtClean="0"/>
              <a:t>saúde</a:t>
            </a:r>
          </a:p>
          <a:p>
            <a:endParaRPr lang="pt-BR" dirty="0" smtClean="0"/>
          </a:p>
        </p:txBody>
      </p:sp>
      <p:pic>
        <p:nvPicPr>
          <p:cNvPr id="4098" name="Picture 2" descr="http://www.projetoempreendedor.com/wp-content/uploads/2014/01/conseguir-objetiv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0920" y="3933056"/>
            <a:ext cx="2158344" cy="215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688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CRONOGRAMA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91965298"/>
              </p:ext>
            </p:extLst>
          </p:nvPr>
        </p:nvGraphicFramePr>
        <p:xfrm>
          <a:off x="1403648" y="2132856"/>
          <a:ext cx="6264696" cy="166434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88232"/>
                <a:gridCol w="2088232"/>
                <a:gridCol w="2088232"/>
              </a:tblGrid>
              <a:tr h="327115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Setembro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Outubro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Novembro</a:t>
                      </a:r>
                      <a:endParaRPr lang="pt-BR" sz="1600" dirty="0"/>
                    </a:p>
                  </a:txBody>
                  <a:tcPr/>
                </a:tc>
              </a:tr>
              <a:tr h="1329069">
                <a:tc>
                  <a:txBody>
                    <a:bodyPr/>
                    <a:lstStyle/>
                    <a:p>
                      <a:pPr algn="ctr"/>
                      <a:endParaRPr lang="pt-BR" sz="1600" dirty="0" smtClean="0"/>
                    </a:p>
                    <a:p>
                      <a:pPr algn="ctr"/>
                      <a:r>
                        <a:rPr lang="pt-BR" sz="1600" dirty="0" smtClean="0"/>
                        <a:t>Conhecer o funcionamento dos SIS 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 smtClean="0"/>
                    </a:p>
                    <a:p>
                      <a:pPr algn="ctr"/>
                      <a:r>
                        <a:rPr lang="pt-BR" sz="1600" dirty="0" smtClean="0"/>
                        <a:t>Verificar quais</a:t>
                      </a:r>
                      <a:r>
                        <a:rPr lang="pt-BR" sz="1600" baseline="0" dirty="0" smtClean="0"/>
                        <a:t> SIS estão sendo utilizados e como</a:t>
                      </a:r>
                      <a:endParaRPr lang="pt-B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Comparar os SIS</a:t>
                      </a:r>
                    </a:p>
                    <a:p>
                      <a:pPr algn="ctr"/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01221463"/>
              </p:ext>
            </p:extLst>
          </p:nvPr>
        </p:nvGraphicFramePr>
        <p:xfrm>
          <a:off x="1403648" y="4077072"/>
          <a:ext cx="6264696" cy="1889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88232"/>
                <a:gridCol w="2088232"/>
                <a:gridCol w="2088232"/>
              </a:tblGrid>
              <a:tr h="327115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Dezembro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Janeiro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Fevereiro</a:t>
                      </a:r>
                      <a:endParaRPr lang="pt-BR" sz="1600" dirty="0"/>
                    </a:p>
                  </a:txBody>
                  <a:tcPr/>
                </a:tc>
              </a:tr>
              <a:tr h="1329069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Verificar os indicadores mais importantes</a:t>
                      </a:r>
                      <a:r>
                        <a:rPr lang="pt-BR" sz="1600" baseline="0" dirty="0" smtClean="0"/>
                        <a:t> e viáveis para o trabalho com monitoramento e avaliação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Analisar os indicadores alimentados</a:t>
                      </a:r>
                      <a:r>
                        <a:rPr lang="pt-BR" sz="1600" baseline="0" dirty="0" smtClean="0"/>
                        <a:t> no último ano</a:t>
                      </a:r>
                      <a:endParaRPr lang="pt-B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 smtClean="0"/>
                    </a:p>
                    <a:p>
                      <a:pPr algn="ctr"/>
                      <a:r>
                        <a:rPr lang="pt-BR" sz="1600" dirty="0" smtClean="0"/>
                        <a:t>Produzir instrumento</a:t>
                      </a:r>
                      <a:r>
                        <a:rPr lang="pt-BR" sz="1600" baseline="0" dirty="0" smtClean="0"/>
                        <a:t> de gestão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2510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AVALIAÇÃO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sz="2000" dirty="0" smtClean="0"/>
              <a:t>Discutir com a equipe de apoio os achados e conclusões de cada etapa, verificando a melhor forma de explorar os dados do SIS.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6146" name="Picture 2" descr="https://encrypted-tbn1.gstatic.com/images?q=tbn:ANd9GcSw0uzW7Ec4727PTBqGZm7jusNWN-a-ySnZKbgkR1PNkfYlAZ6_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167866"/>
            <a:ext cx="3168005" cy="24160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177001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QUE FOI REALIZADO</a:t>
            </a:r>
            <a:endParaRPr lang="pt-BR" dirty="0"/>
          </a:p>
        </p:txBody>
      </p:sp>
      <p:pic>
        <p:nvPicPr>
          <p:cNvPr id="4" name="Picture 2" descr="http://www.serstrategique.com/sites/default/files/7_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276872"/>
            <a:ext cx="229705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063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SIS que estão sendo utilizados</a:t>
            </a:r>
            <a:endParaRPr lang="pt-BR" dirty="0"/>
          </a:p>
        </p:txBody>
      </p:sp>
      <p:pic>
        <p:nvPicPr>
          <p:cNvPr id="7170" name="Picture 2" descr="http://t1.gstatic.com/images?q=tbn:ANd9GcT972ut6fyEJdOGDvGnFdxwxEbnK7vWVKqBigi9i6qMxhN0rnQM_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3137" y="2211387"/>
            <a:ext cx="1982341" cy="199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cosemsal.org/public/noticia/669_esus279j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62" t="3798" r="10463" b="3706"/>
          <a:stretch/>
        </p:blipFill>
        <p:spPr bwMode="auto">
          <a:xfrm>
            <a:off x="2179716" y="4292073"/>
            <a:ext cx="2109185" cy="166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data:image/jpeg;base64,/9j/4AAQSkZJRgABAQAAAQABAAD/2wCEAAkGBxQTEhUQEhMVFhQUGBcUFhQWFhgWFhgYFBgXFx0YHCAYHCggGhsmHhsWIjEiJSkrLi4uGh8zODMsNyktLysBCgoKDg0OGhAQGiwkHyYvNDErLC0sNywtLCw3Nyw3LC8sLCwuLCwsLCw0LywvLCwsNy8sLCwsLCwsKywsLCwsL//AABEIAK4BIgMBIgACEQEDEQH/xAAcAAEAAgMBAQEAAAAAAAAAAAAABgcEBQgCAwH/xABLEAACAQMBBAYFBQ0GBgMBAAABAgMABBEFBhIhMQcTIkFRcTJhcoGRFFSTobMIFRcjMzQ1QlKCsdHTFpKissHCJENiY4PSRFN0Jf/EABkBAQADAQEAAAAAAAAAAAAAAAABAgUDBP/EAC8RAAIBAgQEBAYDAQEAAAAAAAABAgMRBBIxQSFRcfATM2GBFCIykaHRscHxQiP/2gAMAwEAAhEDEQA/ALxpSlAKUpQClKUApSlAKUpQClKUApSlAKUpQClKUApSlAKUpQClKUApSlAKUpQClKUApSlAKUpQClKUApSlAKUpQClKqHpj25dGOm2zFTgG4kU4bDDIiBHLIwSfAgeNdKVN1JZUCUbT9J9laMYgxnlXgUhwQp8GcndB8QMkeFQW96bLk/kbWFPDrGeX/LuVVwFK1IYSnHVXJsWEemTUf2bXy6qT+rWdY9NdyPy1tA4/7bPEf8ReqvpV3h6T/wCRY6L2Y6T7K7YRFmglbgElwAxPcrA7pPgDgnwqbVx8RVz9Du3Dyf8A8+5YsyrmGRjlmVecZJ5kDiD4Z8K8WIwiis0AW1SvwGv2vCQVntP0si0uprT5IX6pgu/1wXOVVuW4cel41rPw4D5ifpx/TqC9J/6VvPbT7KOovWtDC0nFNrYk6m2P2hF9ax3e51fWFxub29jcdk54Gc7ueXfW7qruie4IsYV7sy/avVnxngKzKqUZyS5kHqlKVQGo2s11bG1ku3XeEYGEzgszMFVc4OOJHHFVv+HAfMT9OP6de+n3VsJb2YPpMZ38kG6oPmWY/u1TVaOGw0JQzSRJcX4cB8xP04/p1IthukpNQna2MBhYIZFJk3w26QCPRGDxB+Nc91tdltTNtdwT5wEcBvZfKN9TE+6us8JTyvKuIsdVg1+1haZNvLWbWSQKUpQEO6QduhphhBgMvXdYfym5u9Xuf9Jznf8AqqI/hwHzE/Tj+nXy+6D9Ky8rj+MFVFWnQw9OVNSa4klxfhwHzE/Tj+nT8OA+Yn6cf06p2ldfhKXL8sFxDpwHzE/Tj+nW70TpgspmCTLJbk8Az4aP3sp7PmQB66oKlQ8JSewsdfxuGAZSCCAQQcgg8iPEV6qkehna5kf73ytlCC0Gf1SOLRj1EZYDuwfGrsjfIyKzKtJ05ZWQeqUpXMClKUApSlAeJpAqljyUEnyAzXJF9etPI9w/pys0jebktjyGcDyrrLUId+KRBzZGUfvAiuREHAA88cq0cAl83sSj1U46O9mIrgPcTLvqrdWkZzukgBizY5+kAB51B6kWyG1klixwgkiYgtGTunPLeU44HGO7jgV66ym4NQ1Ba77B2si4NtEAe9F3G+K4NVNtts01jcdXkmNxvxseeAcFT6wce4irf0TpY0+QBZDJA3/cQlf7ybwx54rM2m0Sy1eON0nDiIsQ1vIhPaABVuDY5Dhw5V4KVSpSl/6XsDnSszRr8wXEVwDgxure4HtD3rke+rUXo1tAcFZW85CP8uKyU6OrMf8AxyfOSU/7sV6HjaTVrMFl6Zcby1m1pdCjKgLjgBj4VuqyiDmbpP8A0ree2n2UdRepR0n/AKVvPbT7KOovW9T+iPREl1dFP5lD5y/avVqRchVV9FP5lD5y/avVqRchWNW8yXVhnulK1e1Gqi1tJ7k/8qNmHrbGFHvYge+uaV3ZEHPXSbq3ynUrhwcrG3UJ5Q5U/F98++ovTJPEnJPEnxJ5mv1UJIVRkkgAeJPAD41vRiopLkSflCKkO3Gki2uQijstFGR5qOrP1rn31HqQkpRUkSdFdGmr9faQuTlt3cf2k7J+OM++pvVGdC2qYaa2J7xMvvwjfwT41eETZANYteGSo0VPdKUrkCm/ug/SsvK4/jBVRVbv3QfpWXlcfxgqoq2cL5Ue92SbDZ/ThcXMduWKiQsN4DJG6jN3+VTsdFynlcSf3F/nUS2E/SFv7T/ZSV0bpVspXiK8+LrThNKL2BzvtZshLZbrsweJzuhwN0huJ3WGT3A4Oe48qjlX102iNNO3eG+8sYQd+VJYn+6D8aoWvRhqkpwvIGx2cuDHd27jmJYx7mYKfqJrp3RpsriuZtlrUyXlug/+xWPlH2z/AJa6R0AV5MdbMugZu6UpXhIFKUoBSlKAVzp0r7LNZ3jTKPxFyzSI3crt2njPgc5Yeo+o10XWFrGlxXMTQTIHRhxU/UR4EcwRxFdqFZ0pX2ByXSrE2r6Kp4WL2h66Pn1bECVfUCey/wBR9RqAXVs8bbkiMjfsupU/A1rwqRmvlZJ8q9wSsjB0ZkYcmUlWHkRxFeKV0JJzs50n3duQJwLmPvD9mQD1OBx/eB8xV1bL7Q2t/F1tueXB424Oh8GH+oyD3GuXK2ezeuSWVwlzEeK8GXudCeKH/TwODXkrYWM1ePBkHVioByFeq1+i6mk8SSocq6h1PqYZFbCskg5m6T/0ree2n2UdRepR0n/pW89tPso6i9b1P6I9ESXV0U/mUPnL9q9WpFyFVX0U/mUPnL9q9WpFyFY1bzJdWGe6q7p61bctobQHjO++3sQ4OP77If3TVo1zl0vat1+pSKDlYAsC+a9pv8TEfu11wkM1S/IghdbzYmy629hXGQrdafKMbw/xbtaOrA6JLHMk05HILEp9bHeb+CfGtGvLLTbJNn0vaX/w9vdAeg7RN5SjeBPvTH71VZXR+2mkdfpVzGBlhH1q+1DiQfHdx765wBrlgpXp25BG72K1HqL2GTOFLdW3sydn6jun3V0zpcmVrko10psFq/X20MueLoN72hwb6wa446GkvYMl1KUrPIKb+6D9Ky8rj+MFVFVu/dB+lZeVx/GCqirZwvlR73ZJk6dfPBKs0ZAdMlSRkcQV5H1E1KYelDUVGFljH/hSobSusqcZO7VwbLXdeuLxxJcytIwyFzgKoPcqqAB3d3HArXxoWIVQSTwAAJJPgAOJrzXqKRlIZWKsOTKSpHkRxFWSsrIktTo82TaDM8wxK43VT9hTgnP/AFHA8gPOrc0qDdWqa6OdvW65La8O8HO7HMeDBjyV/EHkG55xnOci8IWBHCsbEqan85DPpSlK4EClKUApSlAfOaZUGXZVHixAH11rrjaWzj/KXdsntTRr/Fqi3TdY9ZpjPjPUyxy+4kxk/B657CivZQwyqRzNg6cuduNMx2r23PsyBv8ALmvtPpMF1ErgJLFIodd5QysrDIOGHga5eq8eijaPrbRICe3bjqyO/d47h8scPNTU18Mqcc0WSNX6K7V8lFaFj3xscf3WyvwxVY7XbHTWJBfDxMcLIBjjz3WH6px5g4rpxDkA1CemJo10ubfxvMY1j8S/WKeHkAx8garh8RUU1Fu6BztSlK1iS8eiC+Jso1J9BnT3BiQPcCBVng1U3RNCVs0P7byP7t7dH+WrXi5CsOv5kupU5p6T/wBK3ntp9lHUXqUdJ/6VvPbT7KOovWzT+iPREl1dFP5lD5y/avVqRchVV9FP5lD5y/avVqRchWNW8yXVhmNrOoLbwS3D+jEjyH17gJx5nlXJs0zOzSOcu7F2PizksT8Savnpx1bqrBbcHtXMgU+xH22+sIP3qoOvfgoWg5cwhUr2U21NlF1S26vli5YyFck4HLcPIACopSvVOEZq0iS1k6a33d02CEYwf+IPEH/xVVRx3DA7hnOB3DPfX5SohShD6VYgVa/QvqvYltyfybCRfZk5j+8Cf3qqipH0e6j1N9EScLJmFv38Y/xBapiIZ6bQOnI2yAa9Vh6bJlazKxSCm/ug/SsvK4/jBVRVbv3QfpWXlcfxgqoq2cL5Ue92SbrYyBXvoEdVZWL5VgGU4jc8QeB4gVddrsbauM/JYPoU/lVMbB/pC39p/spK6T0f0a8mNk1NWe37BAdpujOCSFzBEsUyqWQoNxSQM7rAcCDjGcZGaotTkZ8a6o2v2gjsraSeRgCFIjTPad8dlQO/jjPgMmuV0XAA8Biu2ClJxd/YI/a6T2C1gz2sEjHJZF3vaHBvrBrmyry6KSRYwA/9w+4yyEfVTHL5E/UMs+lfgr9rLIFKUoBSlKAxNW09biCW3k9CVGjbyYEZHrFcp6rp0ltNJbSjEkTFG8Djkw9RGCPURXW9QLpO2BF+onh3VuUGMngsij9Rj3Edzesg+r14WuqbtLRg57rK0zUZbeQTQuUcd47x4EHgR6jTUtOlt3MU8bRuP1XGM+R5MPWCRWLWrwa9CxZFr0y3ioFMNuxH62HH1BqiG0+1FzfuJLl87udyNRuxpnngeJ8SSa01KpGjCLukQKyNOsnmlSGMZZzuj1eJPqAyfdXvTNNluG3IY2c9+OQ9ongvvq29iNjxajebDzuMM45KP2Vz3eJ78VSvXjTXqCU7M6eI1SJB2Y1VB5KMVMVFYGmWe4M1sKxb3IOZuk/9K3ntp9lHUXqUdJ/6VvPbT7KOovW9T+iPREl1dFP5lD5y/avVqRchVV9FP5lD5y/avVnT3KxRNK5wsaF2PgFBJPwFY1bzZdWGUL016t12o9SD2bZFj/ffEjH4GMfu1AayNRvWnlknf0pXaQ+ouS2PdnHurHrZpwyRUQbLZ7R2u5hAjBTusxYgkAL6h6yB76lY6L5vnCfRt/7V9uiKxy00/sxD/O3+yrrsLFd3Jrw4jEzjUyxYKP8AwXTfOE+jb/2rUbTbFy2cQmaRXUsEOFK43gSDxJ8Me+ukPkK+FR7pC0ITadcooywjMieO9ERIB793HvrnTxdTMsz4C5zTX6jkEMpwwIIPgRxB+NfgNK1STpvY3VBPDFKOUiK2PAkcR7jke6pNVPdDOq5gaAnjC/D2ZMsP8W/VvxtkA1hVYZJuJUp37oP0rLyuP4wVUVW790H6Vl5XH8YKqKtXC+VHvdknqOQqQykqRyKkgjyI4ispdXuByuJx5TSf+1YdK72RJ7nmZ233ZnblvMxZseGTxrxSvpbwNId2NWc+CKWP1VIPMaFiFUZZiFUeJJwB8a6I2R0/qYooRx6tFTPiQOJ95zUA2E2MaNxc3K4cfk4uB3c/rtjhveA7vPlb+jWmBk1lYysptRjoiGbYV+0pXjIFKUoBSlKAUpSgNdqekRzKVkRXB/VZQw+BqHX/AEY2THPycL7DOg+CsB9VWFSrRnKOjsCqm6K7T9iT6R/51kWvRvaIc9QG9tncfBiR9VWZimKs61R/9P7i5GLLQAoCqoVRyVQFHwFbu008JWbSuYFKUoDQ6vsraTM0r2lu8jcWdokZzgY4kjJ4AVojsJa/NIPok/lU7pVs8ubBGdK0JYcJGiogzhVAVRk5OAOHOpBNbK8ZikVXRhusjAFWB5gg8CK+1KrfcEQv9iLI+jZWw8oYx/trC/sJa/NYPok/lU8pVs8ubBFdK2cSHsxRrGuclUUKM8s4A58BUnhTAAr3Sqt3Ar8ZcjB4g8CK/aUBEtQ2Gsj6FnbDyhjH+2sD+wlr81g+iT+VTylWzy5sEP03ZaKBi0MKRk4BKIq5A8cDjUrtlwuDX1pUNt6g12r6Jb3IHyiCKUpnd6yNX3d7GcbwOM4HwFRmfYW0zwtIAPVCn8qm9KlTktGCB/2EtfmsH0Sfyp/YS1+awfRJ/Kp5SmeXNgg0WxNupyttCD4iJP5Vs7fQscAMDwAwPqqTUqG29WDVWukgcTWzRMDAr1SoApSlAKUpQClKUApSlAVnt3tHONRj09bxbCExCVrhkVi7EsN3LcFHDnkcQePIVt9i/vilxJFcyrd2ZXehvAYgd7s9jdRs44tzB9HnxwNVt3rdst6LTVrRPkbJvQ3WHLBiBlcoMpxDZ3Tn0D38NL0crCNXddKaVrDqiZi291fWd2N4A5zjGePp91e3Lelpty4ffW/oCXbKbSxpaXN1c3/XxxTuplaExdXwTEQXGXOTwIBzvVsNG27s7mZbaN3WVwWRJYpIi4HE7u+oB4ZOPUfCqy2fjgbRtQFysxi+XOS0AVnQhYiHwxxu54Hz94zNn9dnS/tIIb6PU45Tg5i/HQRnGXLkFlIHHi36uMDIpKhF5v8ANulv4BJtmukVbnUprQkCLIS2xG+XZQzOXJHZ5cM4HDvraXHSRpySmFp+Kt1bSCNzEr8sFwu77849dRXQr5Ita1W3Zwk1z1awAg9purZuGBw4EHjiodo9ykenSWNzfNAQ5jlsBaJJKWLDipbDE8jnPDd4d2Z8CEno9F+d9O2C69c2utLR0juJdxpFZ07LMCq+tQeJ5AcySAMk1rE6TNOKM/XNlW3TEYpOtJwTwTd3iMA5PId+Ki17ZdXqmhQsWbq4GXMi7rnq4mILDJwwIHeeIrP2WjX+0WpnAysUWPVvJDn44Fc/Cgo3d9L/AJtyBLrfa6ze0OoCYfJ1zvOQwIION0qRvb2SABjJyMZyKxNE2+srqZbeKRhI4LIskUke+ACeyWUA8AT7jVYaBrDWuh3UkcMcv/GmMiROsiRWWPtMveOQHrYVkDUFk1bTH+X/ACzDMpkEaRRIXXhGm6Bx4jIJJHZ5Zq/w0fm13t7Lp+gXXLIFUsxAVQSWJwABxJJ7hVZ7adJ1u1lP8guGW4Up1b9UwDYlQPuGRd1juljjnjJ7qmO3tnJNp11FECZGiYKo5twyVHiSMjHrqpdc2mtJNno7KM5uI1iDxhGzG0brvyMcYUHiM54mQDmTVMPTUmm1fiu2C07za63tLe3e7lO/MiFVVWeR2KqSQqAnGTz5cRWx2e2ht72My20m+qndYYKsrDuZWAINVVtGXh1DT7p5zbRNZxxR3RiWZEcK+VIbgCQw4/8AV4A4kfRdHG9zfXcVzJcdYUSSU26wxO6b3aTdbDcCc8B6QPfSdGKhm76af2DN6T9antjY9RIU626SOTAU7yHGR2gce6ttqu29lbyyW80pWWMKxQRuxO/ggLuqd88c4HIZJxg1GemU8dN//ZH/AKU01Adp7knBK2qkeIyIRn4cPfSMIuCb5N/kG7uNv7RrGa9gk3hHlMFH3hKR2FZcZwTjjy9daHox2lL2813eX7uY1BmSSMRxw7zuFKsFAYsF5DvOOda7ZrAfaNRjALnHcCRdZrX3VnJLsvbGJWcRyGSVFyS0azTA8BzAJUnwwT3V08KCTjza49VcFh6L0h2F1KsEUx339APG8Yf2S6gE+rma9a30gWNrJJDPMVki3d5dxye2Aw3cDDcDk45VA9ttdttTWxtdNO/cCZHXdjZTAiqQckgYAO6eHDsZ8M7nRIVbaW+JAJW3XGcHG8LcE/Dh76p4MFxaa4Xtvr0BIr7pBsYneJ5WEkYRjH1Uhc9agkGBu5J3SCfDvxWPJ0n6aI0l68sH44WORmQZ3cuAuU48s8+7NajZqMHaPU2IGVihAPeA0cGf4Co7sjEv3l1k4H5W5GfUkSED3EmpVGn67b8/YFn6vtbaW0EdzLMOrmx1RUM5k3hkboUEnhivOzm1trel0t5CXjwXjdGjcA8jhwMjyqt5NeaCw0aIGKJZU43ssQl6jd3cbgPAMc8z4eo4+eyzmbVb9Yrlp3lsXWO4ZVj6xsRJvKFAG6G7IIH6vM86j4dZW+9en9gnM3SZpqyGI3B4NuGQRyGIN4b4Xd9/L1189vNolgeBBfG3Zgz7kdv8pklHDdOMHEfp55E9xGDUJ2U2rsbbSRY3UPWTxyMr2TREs7mYsvBl3SQCvPj2ceFbbaXaIx30FtvRabH8mVxcPBG8oz/yEJyiAYxwyMg+IqfBSnZJ767+un7BLdiddSe1edrxZ9x3Mkhj+TrEAM7u43FVC8cknPE5rHs+kzTZJVhW4wWbcV2jkWNm5YDMoHvPCq20K3knsNcit2eSRpUkGV3ZZE6xnJKgA7zoG7IAznGKydoNo7O60aDTrZS92RDGlusbb6SIV3zyxxwwyDx3vPFvh4uT11+3q+H6Bd9KxdKhdIIkkO86xort4sqgE/HNZVeFgUpSgFKUoBSlKAUpSgPnNCrjddQw8GAI+BpDCqDdRQo8FAA+Ar6UoDwkQAwAADzAGK8QWiJkoiLnnuqBnzxX1JxxNVjrXSEbm0vTBZ3BteqmhF4CuA5RlDbvpbmSDvA8AckCukKcp6AsprdCwcou+OAbA3gPPnRrZCwcopccmKjeHv51Xezm1iWWkWLOsk00+9HFCnGSR+sbvPcMjJ9YqQ7NbYfKJ3sp7eS1ukQS9U7K4ZCcbysvA4JGf9cHEypSV+SBJjGCQSBkcjjiKCMAlgBk8zjiaxNa1Jba3luZPRiRpCO87ozges8h51TewuoXNre2l1dSEx6sJeBJ3VcyZQ8TgZJTHqk9VTTpOcW+2C7RCuCu6MHmMDBz415jtUUAKigLxACgAH1eFV10jbS3UF/ZQQxymMtvlEIHykgr+LB59nvGcHeFbvV9uCk62dvZy3Nz1ayyxKyoIlYA4Zm4b3EcPWPGngysmtwTCviLVO0dxctxY7o7Xn41Ez0gwnT5dRWKQ9Q4ilgbCyJJvqhU8x+sD5eB4DEbpKCvbtJZTpa3TKkVyxXDF8YO5zCccgnBI4gVCoz5AnMsKsu6yqV/ZIBHwNeo4woCqAAOQAwB8Kiu0O2nU3Isba2ku7nd6xo0ZUVF8WZuR5cPWPEVjvtfHc6dczGG7jZN6CSGNT8oVz2ewQO7Ppd2DnlUeFKyYJk8YPMA45ZGaCMZ3sDPjjjVX7LaisF/BBPa31u06OLZZro3EQ4Bm4McocKB34J5DOa3uqbfEXEtrZ2c140H5ZoyFRD+yCQd5uBGPEHGcGrOjK9l3+bAmQiXj2R2ufAcfPxr9RABgAAeA4CtRsptJDfwC4h3gMlHRxh0cYyrDx4g+RFV90uSR/fCwW4leK3ZZOtZGZSBkYPZ488d3fUQpOU8r4AtWG2RSSqKpPMqoBPnjnXsRjO9gZPM441SmlywLqVkmjXlxMGc/KUkdzEIgV3vTC5O7v4GDxC8u+YdIGpPOX0yOyu7gYSSZomWBCoYN1Ydwd7PDIXB7geeLyoNSSvr7W+4J2IxktgZPM44mvwQqAQFGDzGBg1CLPpAtY9MW9SF0jRxbJbqFBEg4BBx3QuOOfDuzwrYaHtVPLOtvcafPbl1LpJlZouGeDPHwQ8OGf8AUZ5ulNX4AkslsjLuMilf2SoI+B4V6WJQQQoyBgHA4Dw8qgeyur20U+ry/jkEEu9O0kgkTsmY/i1ABUcDw454V+WnSUW6qWTT7mO1ncJHcEq2c5wWReIXgTkE8AcZqzoz2BtL7ZWSW/ivS8MfVPvb0aP10iBSBEzF93c45OF7hyqTzW6PjfRW3TkbwBwfEZ5VGdd2tmiuGtrbT57lkUO7giKMA8cKzjDn1Dy7jjYbH7SR6hbLdRKygkqVbGVZeY4cCORB9dRJTypvQG5WMAkgAE8zjia8LbIGLhFDHmwUbx8zzr60rkBSlKAUpSgFKUoBSlKAUpSgFKUoD5XUO+jJnG8rLnw3gRVPaO15badc6I2n3DzFZ0SZE/EFJQ2X3+8jLYUZJ4DnkVc1K606mVWtcFK32zNydP0q4EE7G0Mgmt0347gJJIG3k5MGG73ce0O7NSHYbT1kvmuksryJI49xbi8ml6xi3OMRyZyvEnOcDHrqyaVeWIbTXfEEC6WIbi4jt9Pt45GFzMvXSKjMkcaMvFyBhe0Q3E8kNR/azo0nW0LR311cNbgPDAwzjcwMIAchgucY7wBVu0qIV5QSS2BU+1c9zJ959Ta0uGMJZriFIW61X/F5G4QCASrYJwOXHiKx9d0p4tSkvpba+e2u4o2BtGkWaJwiDq5FjYH9Xv4cR3g1cFKlYi2i9Pa9wVBd6DJ95Lzq7GeGW4ljcQGSS4ncCWM9YwI3lYjJI4nhk1sNvNLmfTtLjjhldo5bUuiRszIFiIJYAZUA8DnlVn0p8Q73tvcFW7QXL6Tqs+qSwvLaXUaRl493MbqEUKd4jnuer0vVivtq2ratcaXNcRQGGRpAYUiB+UfJjk72Mk7/ABX0cHAYgcRU61vSjcKEFxNCO0G6oRHeDDGD1sb47+WOZr76Tp0dvDHbxAiOJQignJwPEnmaeKrJtK6/hAqK001jqOnXUFlqCxK5Waa66ySRmZcAsCzFEXPpYVTk+FbTTZrjSLq9DWNxcxXUpnhlt06zixY7j44rzxx8DgHNWpSjxF+DXAEJ6K9Dnt4J5rlOrlu53nMXPqw3IHHfz4eGO/NafpMhlXUbC6S0muY4VkLrFE0nPAAOAQD38fCrOpVVWefO0Cm9bhn1Ke1W20qazaKZZGuZIxEVUHyGcc8cTkDhxNZ+0guG1KZLyC/ntCqi1itC6wscDPWGNlwc73Fjw492KtWlW8f076gpvZ7SJ00a4t5dNedhdMzW7l4m3N1PxkTAZcgjAKniM4J5H92N0yZNQgOnx6jDaAMblLwFIhw4KgPpHPmRw44zVx0qXiG78NQVPp+zc833+h6t4zcSAwtIrIkhV5mG6SMFT2RkZ9KvtoO0uoJb2unQabMtxCI4ZJJ4yLcRxjcLhwRk4APxxvcKtKlVde+qv/lgVTtALhtSnjvINQntiqi0itS6QNwGRIyMoHHOSx4ce7FbnoZsJYLF4Z4pIpEnkyHQrnKp2lyMMvPiMjhU9pUSrXhlty/AFKUriBSlKAUpSgFKUoBSlKAUpSgFKUoBSlKAUpSgFKUoBSlKAUpSgFKUoBSlKAUpSgFKUoBSlKAUpSgFKUoBSlKAUpSgFKUoBSlK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8" descr="data:image/jpeg;base64,/9j/4AAQSkZJRgABAQAAAQABAAD/2wCEAAkGBxQTEhUQEhMVFhQUGBcUFhQWFhgWFhgYFBgXFx0YHCAYHCggGhsmHhsWIjEiJSkrLi4uGh8zODMsNyktLysBCgoKDg0OGhAQGiwkHyYvNDErLC0sNywtLCw3Nyw3LC8sLCwuLCwsLCw0LywvLCwsNy8sLCwsLCwsKywsLCwsL//AABEIAK4BIgMBIgACEQEDEQH/xAAcAAEAAgMBAQEAAAAAAAAAAAAABgcEBQgCAwH/xABLEAACAQMBBAYFBQ0GBgMBAAABAgMABBEFBhIhMQcTIkFRcTJhcoGRFFSTobMIFRcjMzQ1QlKCsdHTFpKissHCJENiY4PSRFN0Jf/EABkBAQADAQEAAAAAAAAAAAAAAAABAgUDBP/EAC8RAAIBAgQEBAYDAQEAAAAAAAABAgMRBBIxQSFRcfATM2GBFCIykaHRscHxQiP/2gAMAwEAAhEDEQA/ALxpSlAKUpQClKUApSlAKUpQClKUApSlAKUpQClKUApSlAKUpQClKUApSlAKUpQClKUApSlAKUpQClKUApSlAKUpQClKqHpj25dGOm2zFTgG4kU4bDDIiBHLIwSfAgeNdKVN1JZUCUbT9J9laMYgxnlXgUhwQp8GcndB8QMkeFQW96bLk/kbWFPDrGeX/LuVVwFK1IYSnHVXJsWEemTUf2bXy6qT+rWdY9NdyPy1tA4/7bPEf8ReqvpV3h6T/wCRY6L2Y6T7K7YRFmglbgElwAxPcrA7pPgDgnwqbVx8RVz9Du3Dyf8A8+5YsyrmGRjlmVecZJ5kDiD4Z8K8WIwiis0AW1SvwGv2vCQVntP0si0uprT5IX6pgu/1wXOVVuW4cel41rPw4D5ifpx/TqC9J/6VvPbT7KOovWtDC0nFNrYk6m2P2hF9ax3e51fWFxub29jcdk54Gc7ueXfW7qruie4IsYV7sy/avVnxngKzKqUZyS5kHqlKVQGo2s11bG1ku3XeEYGEzgszMFVc4OOJHHFVv+HAfMT9OP6de+n3VsJb2YPpMZ38kG6oPmWY/u1TVaOGw0JQzSRJcX4cB8xP04/p1IthukpNQna2MBhYIZFJk3w26QCPRGDxB+Nc91tdltTNtdwT5wEcBvZfKN9TE+6us8JTyvKuIsdVg1+1haZNvLWbWSQKUpQEO6QduhphhBgMvXdYfym5u9Xuf9Jznf8AqqI/hwHzE/Tj+nXy+6D9Ky8rj+MFVFWnQw9OVNSa4klxfhwHzE/Tj+nT8OA+Yn6cf06p2ldfhKXL8sFxDpwHzE/Tj+nW70TpgspmCTLJbk8Az4aP3sp7PmQB66oKlQ8JSewsdfxuGAZSCCAQQcgg8iPEV6qkehna5kf73ytlCC0Gf1SOLRj1EZYDuwfGrsjfIyKzKtJ05ZWQeqUpXMClKUApSlAeJpAqljyUEnyAzXJF9etPI9w/pys0jebktjyGcDyrrLUId+KRBzZGUfvAiuREHAA88cq0cAl83sSj1U46O9mIrgPcTLvqrdWkZzukgBizY5+kAB51B6kWyG1klixwgkiYgtGTunPLeU44HGO7jgV66ym4NQ1Ba77B2si4NtEAe9F3G+K4NVNtts01jcdXkmNxvxseeAcFT6wce4irf0TpY0+QBZDJA3/cQlf7ybwx54rM2m0Sy1eON0nDiIsQ1vIhPaABVuDY5Dhw5V4KVSpSl/6XsDnSszRr8wXEVwDgxure4HtD3rke+rUXo1tAcFZW85CP8uKyU6OrMf8AxyfOSU/7sV6HjaTVrMFl6Zcby1m1pdCjKgLjgBj4VuqyiDmbpP8A0ree2n2UdRepR0n/AKVvPbT7KOovW9T+iPREl1dFP5lD5y/avVqRchVV9FP5lD5y/avVqRchWNW8yXVhnulK1e1Gqi1tJ7k/8qNmHrbGFHvYge+uaV3ZEHPXSbq3ynUrhwcrG3UJ5Q5U/F98++ovTJPEnJPEnxJ5mv1UJIVRkkgAeJPAD41vRiopLkSflCKkO3Gki2uQijstFGR5qOrP1rn31HqQkpRUkSdFdGmr9faQuTlt3cf2k7J+OM++pvVGdC2qYaa2J7xMvvwjfwT41eETZANYteGSo0VPdKUrkCm/ug/SsvK4/jBVRVbv3QfpWXlcfxgqoq2cL5Ue92SbDZ/ThcXMduWKiQsN4DJG6jN3+VTsdFynlcSf3F/nUS2E/SFv7T/ZSV0bpVspXiK8+LrThNKL2BzvtZshLZbrsweJzuhwN0huJ3WGT3A4Oe48qjlX102iNNO3eG+8sYQd+VJYn+6D8aoWvRhqkpwvIGx2cuDHd27jmJYx7mYKfqJrp3RpsriuZtlrUyXlug/+xWPlH2z/AJa6R0AV5MdbMugZu6UpXhIFKUoBSlKAVzp0r7LNZ3jTKPxFyzSI3crt2njPgc5Yeo+o10XWFrGlxXMTQTIHRhxU/UR4EcwRxFdqFZ0pX2ByXSrE2r6Kp4WL2h66Pn1bECVfUCey/wBR9RqAXVs8bbkiMjfsupU/A1rwqRmvlZJ8q9wSsjB0ZkYcmUlWHkRxFeKV0JJzs50n3duQJwLmPvD9mQD1OBx/eB8xV1bL7Q2t/F1tueXB424Oh8GH+oyD3GuXK2ezeuSWVwlzEeK8GXudCeKH/TwODXkrYWM1ePBkHVioByFeq1+i6mk8SSocq6h1PqYZFbCskg5m6T/0ree2n2UdRepR0n/pW89tPso6i9b1P6I9ESXV0U/mUPnL9q9WpFyFVX0U/mUPnL9q9WpFyFY1bzJdWGe6q7p61bctobQHjO++3sQ4OP77If3TVo1zl0vat1+pSKDlYAsC+a9pv8TEfu11wkM1S/IghdbzYmy629hXGQrdafKMbw/xbtaOrA6JLHMk05HILEp9bHeb+CfGtGvLLTbJNn0vaX/w9vdAeg7RN5SjeBPvTH71VZXR+2mkdfpVzGBlhH1q+1DiQfHdx765wBrlgpXp25BG72K1HqL2GTOFLdW3sydn6jun3V0zpcmVrko10psFq/X20MueLoN72hwb6wa446GkvYMl1KUrPIKb+6D9Ky8rj+MFVFVu/dB+lZeVx/GCqirZwvlR73ZJk6dfPBKs0ZAdMlSRkcQV5H1E1KYelDUVGFljH/hSobSusqcZO7VwbLXdeuLxxJcytIwyFzgKoPcqqAB3d3HArXxoWIVQSTwAAJJPgAOJrzXqKRlIZWKsOTKSpHkRxFWSsrIktTo82TaDM8wxK43VT9hTgnP/AFHA8gPOrc0qDdWqa6OdvW65La8O8HO7HMeDBjyV/EHkG55xnOci8IWBHCsbEqan85DPpSlK4EClKUApSlAfOaZUGXZVHixAH11rrjaWzj/KXdsntTRr/Fqi3TdY9ZpjPjPUyxy+4kxk/B657CivZQwyqRzNg6cuduNMx2r23PsyBv8ALmvtPpMF1ErgJLFIodd5QysrDIOGHga5eq8eijaPrbRICe3bjqyO/d47h8scPNTU18Mqcc0WSNX6K7V8lFaFj3xscf3WyvwxVY7XbHTWJBfDxMcLIBjjz3WH6px5g4rpxDkA1CemJo10ubfxvMY1j8S/WKeHkAx8garh8RUU1Fu6BztSlK1iS8eiC+Jso1J9BnT3BiQPcCBVng1U3RNCVs0P7byP7t7dH+WrXi5CsOv5kupU5p6T/wBK3ntp9lHUXqUdJ/6VvPbT7KOovWzT+iPREl1dFP5lD5y/avVqRchVV9FP5lD5y/avVqRchWNW8yXVhmNrOoLbwS3D+jEjyH17gJx5nlXJs0zOzSOcu7F2PizksT8Savnpx1bqrBbcHtXMgU+xH22+sIP3qoOvfgoWg5cwhUr2U21NlF1S26vli5YyFck4HLcPIACopSvVOEZq0iS1k6a33d02CEYwf+IPEH/xVVRx3DA7hnOB3DPfX5SohShD6VYgVa/QvqvYltyfybCRfZk5j+8Cf3qqipH0e6j1N9EScLJmFv38Y/xBapiIZ6bQOnI2yAa9Vh6bJlazKxSCm/ug/SsvK4/jBVRVbv3QfpWXlcfxgqoq2cL5Ue92SbrYyBXvoEdVZWL5VgGU4jc8QeB4gVddrsbauM/JYPoU/lVMbB/pC39p/spK6T0f0a8mNk1NWe37BAdpujOCSFzBEsUyqWQoNxSQM7rAcCDjGcZGaotTkZ8a6o2v2gjsraSeRgCFIjTPad8dlQO/jjPgMmuV0XAA8Biu2ClJxd/YI/a6T2C1gz2sEjHJZF3vaHBvrBrmyry6KSRYwA/9w+4yyEfVTHL5E/UMs+lfgr9rLIFKUoBSlKAxNW09biCW3k9CVGjbyYEZHrFcp6rp0ltNJbSjEkTFG8Djkw9RGCPURXW9QLpO2BF+onh3VuUGMngsij9Rj3Edzesg+r14WuqbtLRg57rK0zUZbeQTQuUcd47x4EHgR6jTUtOlt3MU8bRuP1XGM+R5MPWCRWLWrwa9CxZFr0y3ioFMNuxH62HH1BqiG0+1FzfuJLl87udyNRuxpnngeJ8SSa01KpGjCLukQKyNOsnmlSGMZZzuj1eJPqAyfdXvTNNluG3IY2c9+OQ9ongvvq29iNjxajebDzuMM45KP2Vz3eJ78VSvXjTXqCU7M6eI1SJB2Y1VB5KMVMVFYGmWe4M1sKxb3IOZuk/9K3ntp9lHUXqUdJ/6VvPbT7KOovW9T+iPREl1dFP5lD5y/avVqRchVV9FP5lD5y/avVnT3KxRNK5wsaF2PgFBJPwFY1bzZdWGUL016t12o9SD2bZFj/ffEjH4GMfu1AayNRvWnlknf0pXaQ+ouS2PdnHurHrZpwyRUQbLZ7R2u5hAjBTusxYgkAL6h6yB76lY6L5vnCfRt/7V9uiKxy00/sxD/O3+yrrsLFd3Jrw4jEzjUyxYKP8AwXTfOE+jb/2rUbTbFy2cQmaRXUsEOFK43gSDxJ8Me+ukPkK+FR7pC0ITadcooywjMieO9ERIB793HvrnTxdTMsz4C5zTX6jkEMpwwIIPgRxB+NfgNK1STpvY3VBPDFKOUiK2PAkcR7jke6pNVPdDOq5gaAnjC/D2ZMsP8W/VvxtkA1hVYZJuJUp37oP0rLyuP4wVUVW790H6Vl5XH8YKqKtXC+VHvdknqOQqQykqRyKkgjyI4ispdXuByuJx5TSf+1YdK72RJ7nmZ233ZnblvMxZseGTxrxSvpbwNId2NWc+CKWP1VIPMaFiFUZZiFUeJJwB8a6I2R0/qYooRx6tFTPiQOJ95zUA2E2MaNxc3K4cfk4uB3c/rtjhveA7vPlb+jWmBk1lYysptRjoiGbYV+0pXjIFKUoBSlKAUpSgNdqekRzKVkRXB/VZQw+BqHX/AEY2THPycL7DOg+CsB9VWFSrRnKOjsCqm6K7T9iT6R/51kWvRvaIc9QG9tncfBiR9VWZimKs61R/9P7i5GLLQAoCqoVRyVQFHwFbu008JWbSuYFKUoDQ6vsraTM0r2lu8jcWdokZzgY4kjJ4AVojsJa/NIPok/lU7pVs8ubBGdK0JYcJGiogzhVAVRk5OAOHOpBNbK8ZikVXRhusjAFWB5gg8CK+1KrfcEQv9iLI+jZWw8oYx/trC/sJa/NYPok/lU8pVs8ubBFdK2cSHsxRrGuclUUKM8s4A58BUnhTAAr3Sqt3Ar8ZcjB4g8CK/aUBEtQ2Gsj6FnbDyhjH+2sD+wlr81g+iT+VTylWzy5sEP03ZaKBi0MKRk4BKIq5A8cDjUrtlwuDX1pUNt6g12r6Jb3IHyiCKUpnd6yNX3d7GcbwOM4HwFRmfYW0zwtIAPVCn8qm9KlTktGCB/2EtfmsH0Sfyp/YS1+awfRJ/Kp5SmeXNgg0WxNupyttCD4iJP5Vs7fQscAMDwAwPqqTUqG29WDVWukgcTWzRMDAr1SoApSlAKUpQClKUApSlAVnt3tHONRj09bxbCExCVrhkVi7EsN3LcFHDnkcQePIVt9i/vilxJFcyrd2ZXehvAYgd7s9jdRs44tzB9HnxwNVt3rdst6LTVrRPkbJvQ3WHLBiBlcoMpxDZ3Tn0D38NL0crCNXddKaVrDqiZi291fWd2N4A5zjGePp91e3Lelpty4ffW/oCXbKbSxpaXN1c3/XxxTuplaExdXwTEQXGXOTwIBzvVsNG27s7mZbaN3WVwWRJYpIi4HE7u+oB4ZOPUfCqy2fjgbRtQFysxi+XOS0AVnQhYiHwxxu54Hz94zNn9dnS/tIIb6PU45Tg5i/HQRnGXLkFlIHHi36uMDIpKhF5v8ANulv4BJtmukVbnUprQkCLIS2xG+XZQzOXJHZ5cM4HDvraXHSRpySmFp+Kt1bSCNzEr8sFwu77849dRXQr5Ita1W3Zwk1z1awAg9purZuGBw4EHjiodo9ykenSWNzfNAQ5jlsBaJJKWLDipbDE8jnPDd4d2Z8CEno9F+d9O2C69c2utLR0juJdxpFZ07LMCq+tQeJ5AcySAMk1rE6TNOKM/XNlW3TEYpOtJwTwTd3iMA5PId+Ki17ZdXqmhQsWbq4GXMi7rnq4mILDJwwIHeeIrP2WjX+0WpnAysUWPVvJDn44Fc/Cgo3d9L/AJtyBLrfa6ze0OoCYfJ1zvOQwIION0qRvb2SABjJyMZyKxNE2+srqZbeKRhI4LIskUke+ACeyWUA8AT7jVYaBrDWuh3UkcMcv/GmMiROsiRWWPtMveOQHrYVkDUFk1bTH+X/ACzDMpkEaRRIXXhGm6Bx4jIJJHZ5Zq/w0fm13t7Lp+gXXLIFUsxAVQSWJwABxJJ7hVZ7adJ1u1lP8guGW4Up1b9UwDYlQPuGRd1juljjnjJ7qmO3tnJNp11FECZGiYKo5twyVHiSMjHrqpdc2mtJNno7KM5uI1iDxhGzG0brvyMcYUHiM54mQDmTVMPTUmm1fiu2C07za63tLe3e7lO/MiFVVWeR2KqSQqAnGTz5cRWx2e2ht72My20m+qndYYKsrDuZWAINVVtGXh1DT7p5zbRNZxxR3RiWZEcK+VIbgCQw4/8AV4A4kfRdHG9zfXcVzJcdYUSSU26wxO6b3aTdbDcCc8B6QPfSdGKhm76af2DN6T9antjY9RIU626SOTAU7yHGR2gce6ttqu29lbyyW80pWWMKxQRuxO/ggLuqd88c4HIZJxg1GemU8dN//ZH/AKU01Adp7knBK2qkeIyIRn4cPfSMIuCb5N/kG7uNv7RrGa9gk3hHlMFH3hKR2FZcZwTjjy9daHox2lL2813eX7uY1BmSSMRxw7zuFKsFAYsF5DvOOda7ZrAfaNRjALnHcCRdZrX3VnJLsvbGJWcRyGSVFyS0azTA8BzAJUnwwT3V08KCTjza49VcFh6L0h2F1KsEUx339APG8Yf2S6gE+rma9a30gWNrJJDPMVki3d5dxye2Aw3cDDcDk45VA9ttdttTWxtdNO/cCZHXdjZTAiqQckgYAO6eHDsZ8M7nRIVbaW+JAJW3XGcHG8LcE/Dh76p4MFxaa4Xtvr0BIr7pBsYneJ5WEkYRjH1Uhc9agkGBu5J3SCfDvxWPJ0n6aI0l68sH44WORmQZ3cuAuU48s8+7NajZqMHaPU2IGVihAPeA0cGf4Co7sjEv3l1k4H5W5GfUkSED3EmpVGn67b8/YFn6vtbaW0EdzLMOrmx1RUM5k3hkboUEnhivOzm1trel0t5CXjwXjdGjcA8jhwMjyqt5NeaCw0aIGKJZU43ssQl6jd3cbgPAMc8z4eo4+eyzmbVb9Yrlp3lsXWO4ZVj6xsRJvKFAG6G7IIH6vM86j4dZW+9en9gnM3SZpqyGI3B4NuGQRyGIN4b4Xd9/L1189vNolgeBBfG3Zgz7kdv8pklHDdOMHEfp55E9xGDUJ2U2rsbbSRY3UPWTxyMr2TREs7mYsvBl3SQCvPj2ceFbbaXaIx30FtvRabH8mVxcPBG8oz/yEJyiAYxwyMg+IqfBSnZJ767+un7BLdiddSe1edrxZ9x3Mkhj+TrEAM7u43FVC8cknPE5rHs+kzTZJVhW4wWbcV2jkWNm5YDMoHvPCq20K3knsNcit2eSRpUkGV3ZZE6xnJKgA7zoG7IAznGKydoNo7O60aDTrZS92RDGlusbb6SIV3zyxxwwyDx3vPFvh4uT11+3q+H6Bd9KxdKhdIIkkO86xort4sqgE/HNZVeFgUpSgFKUoBSlKAUpSgPnNCrjddQw8GAI+BpDCqDdRQo8FAA+Ar6UoDwkQAwAADzAGK8QWiJkoiLnnuqBnzxX1JxxNVjrXSEbm0vTBZ3BteqmhF4CuA5RlDbvpbmSDvA8AckCukKcp6AsprdCwcou+OAbA3gPPnRrZCwcopccmKjeHv51Xezm1iWWkWLOsk00+9HFCnGSR+sbvPcMjJ9YqQ7NbYfKJ3sp7eS1ukQS9U7K4ZCcbysvA4JGf9cHEypSV+SBJjGCQSBkcjjiKCMAlgBk8zjiaxNa1Jba3luZPRiRpCO87ozges8h51TewuoXNre2l1dSEx6sJeBJ3VcyZQ8TgZJTHqk9VTTpOcW+2C7RCuCu6MHmMDBz415jtUUAKigLxACgAH1eFV10jbS3UF/ZQQxymMtvlEIHykgr+LB59nvGcHeFbvV9uCk62dvZy3Nz1ayyxKyoIlYA4Zm4b3EcPWPGngysmtwTCviLVO0dxctxY7o7Xn41Ez0gwnT5dRWKQ9Q4ilgbCyJJvqhU8x+sD5eB4DEbpKCvbtJZTpa3TKkVyxXDF8YO5zCccgnBI4gVCoz5AnMsKsu6yqV/ZIBHwNeo4woCqAAOQAwB8Kiu0O2nU3Isba2ku7nd6xo0ZUVF8WZuR5cPWPEVjvtfHc6dczGG7jZN6CSGNT8oVz2ewQO7Ppd2DnlUeFKyYJk8YPMA45ZGaCMZ3sDPjjjVX7LaisF/BBPa31u06OLZZro3EQ4Bm4McocKB34J5DOa3uqbfEXEtrZ2c140H5ZoyFRD+yCQd5uBGPEHGcGrOjK9l3+bAmQiXj2R2ufAcfPxr9RABgAAeA4CtRsptJDfwC4h3gMlHRxh0cYyrDx4g+RFV90uSR/fCwW4leK3ZZOtZGZSBkYPZ488d3fUQpOU8r4AtWG2RSSqKpPMqoBPnjnXsRjO9gZPM441SmlywLqVkmjXlxMGc/KUkdzEIgV3vTC5O7v4GDxC8u+YdIGpPOX0yOyu7gYSSZomWBCoYN1Ydwd7PDIXB7geeLyoNSSvr7W+4J2IxktgZPM44mvwQqAQFGDzGBg1CLPpAtY9MW9SF0jRxbJbqFBEg4BBx3QuOOfDuzwrYaHtVPLOtvcafPbl1LpJlZouGeDPHwQ8OGf8AUZ5ulNX4AkslsjLuMilf2SoI+B4V6WJQQQoyBgHA4Dw8qgeyur20U+ry/jkEEu9O0kgkTsmY/i1ABUcDw454V+WnSUW6qWTT7mO1ncJHcEq2c5wWReIXgTkE8AcZqzoz2BtL7ZWSW/ivS8MfVPvb0aP10iBSBEzF93c45OF7hyqTzW6PjfRW3TkbwBwfEZ5VGdd2tmiuGtrbT57lkUO7giKMA8cKzjDn1Dy7jjYbH7SR6hbLdRKygkqVbGVZeY4cCORB9dRJTypvQG5WMAkgAE8zjia8LbIGLhFDHmwUbx8zzr60rkBSlKAUpSgFKUoBSlKAUpSgFKUoD5XUO+jJnG8rLnw3gRVPaO15badc6I2n3DzFZ0SZE/EFJQ2X3+8jLYUZJ4DnkVc1K606mVWtcFK32zNydP0q4EE7G0Mgmt0347gJJIG3k5MGG73ce0O7NSHYbT1kvmuksryJI49xbi8ml6xi3OMRyZyvEnOcDHrqyaVeWIbTXfEEC6WIbi4jt9Pt45GFzMvXSKjMkcaMvFyBhe0Q3E8kNR/azo0nW0LR311cNbgPDAwzjcwMIAchgucY7wBVu0qIV5QSS2BU+1c9zJ959Ta0uGMJZriFIW61X/F5G4QCASrYJwOXHiKx9d0p4tSkvpba+e2u4o2BtGkWaJwiDq5FjYH9Xv4cR3g1cFKlYi2i9Pa9wVBd6DJ95Lzq7GeGW4ljcQGSS4ncCWM9YwI3lYjJI4nhk1sNvNLmfTtLjjhldo5bUuiRszIFiIJYAZUA8DnlVn0p8Q73tvcFW7QXL6Tqs+qSwvLaXUaRl493MbqEUKd4jnuer0vVivtq2ratcaXNcRQGGRpAYUiB+UfJjk72Mk7/ABX0cHAYgcRU61vSjcKEFxNCO0G6oRHeDDGD1sb47+WOZr76Tp0dvDHbxAiOJQignJwPEnmaeKrJtK6/hAqK001jqOnXUFlqCxK5Waa66ySRmZcAsCzFEXPpYVTk+FbTTZrjSLq9DWNxcxXUpnhlt06zixY7j44rzxx8DgHNWpSjxF+DXAEJ6K9Dnt4J5rlOrlu53nMXPqw3IHHfz4eGO/NafpMhlXUbC6S0muY4VkLrFE0nPAAOAQD38fCrOpVVWefO0Cm9bhn1Ke1W20qazaKZZGuZIxEVUHyGcc8cTkDhxNZ+0guG1KZLyC/ntCqi1itC6wscDPWGNlwc73Fjw492KtWlW8f076gpvZ7SJ00a4t5dNedhdMzW7l4m3N1PxkTAZcgjAKniM4J5H92N0yZNQgOnx6jDaAMblLwFIhw4KgPpHPmRw44zVx0qXiG78NQVPp+zc833+h6t4zcSAwtIrIkhV5mG6SMFT2RkZ9KvtoO0uoJb2unQabMtxCI4ZJJ4yLcRxjcLhwRk4APxxvcKtKlVde+qv/lgVTtALhtSnjvINQntiqi0itS6QNwGRIyMoHHOSx4ce7FbnoZsJYLF4Z4pIpEnkyHQrnKp2lyMMvPiMjhU9pUSrXhlty/AFKUriBSlKAUpSgFKUoBSlKAUpSgFKUoBSlKAUpSgFKUoBSlKAUpSgFKUoBSlKAUpSgFKUoBSlKAUpSgFKUoBSlKAUpSgFKUoBSlKA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10" descr="data:image/jpeg;base64,/9j/4AAQSkZJRgABAQAAAQABAAD/2wCEAAkGBxQTEhUQEhMVFhQUGBcUFhQWFhgWFhgYFBgXFx0YHCAYHCggGhsmHhsWIjEiJSkrLi4uGh8zODMsNyktLysBCgoKDg0OGhAQGiwkHyYvNDErLC0sNywtLCw3Nyw3LC8sLCwuLCwsLCw0LywvLCwsNy8sLCwsLCwsKywsLCwsL//AABEIAK4BIgMBIgACEQEDEQH/xAAcAAEAAgMBAQEAAAAAAAAAAAAABgcEBQgCAwH/xABLEAACAQMBBAYFBQ0GBgMBAAABAgMABBEFBhIhMQcTIkFRcTJhcoGRFFSTobMIFRcjMzQ1QlKCsdHTFpKissHCJENiY4PSRFN0Jf/EABkBAQADAQEAAAAAAAAAAAAAAAABAgUDBP/EAC8RAAIBAgQEBAYDAQEAAAAAAAABAgMRBBIxQSFRcfATM2GBFCIykaHRscHxQiP/2gAMAwEAAhEDEQA/ALxpSlAKUpQClKUApSlAKUpQClKUApSlAKUpQClKUApSlAKUpQClKUApSlAKUpQClKUApSlAKUpQClKUApSlAKUpQClKqHpj25dGOm2zFTgG4kU4bDDIiBHLIwSfAgeNdKVN1JZUCUbT9J9laMYgxnlXgUhwQp8GcndB8QMkeFQW96bLk/kbWFPDrGeX/LuVVwFK1IYSnHVXJsWEemTUf2bXy6qT+rWdY9NdyPy1tA4/7bPEf8ReqvpV3h6T/wCRY6L2Y6T7K7YRFmglbgElwAxPcrA7pPgDgnwqbVx8RVz9Du3Dyf8A8+5YsyrmGRjlmVecZJ5kDiD4Z8K8WIwiis0AW1SvwGv2vCQVntP0si0uprT5IX6pgu/1wXOVVuW4cel41rPw4D5ifpx/TqC9J/6VvPbT7KOovWtDC0nFNrYk6m2P2hF9ax3e51fWFxub29jcdk54Gc7ueXfW7qruie4IsYV7sy/avVnxngKzKqUZyS5kHqlKVQGo2s11bG1ku3XeEYGEzgszMFVc4OOJHHFVv+HAfMT9OP6de+n3VsJb2YPpMZ38kG6oPmWY/u1TVaOGw0JQzSRJcX4cB8xP04/p1IthukpNQna2MBhYIZFJk3w26QCPRGDxB+Nc91tdltTNtdwT5wEcBvZfKN9TE+6us8JTyvKuIsdVg1+1haZNvLWbWSQKUpQEO6QduhphhBgMvXdYfym5u9Xuf9Jznf8AqqI/hwHzE/Tj+nXy+6D9Ky8rj+MFVFWnQw9OVNSa4klxfhwHzE/Tj+nT8OA+Yn6cf06p2ldfhKXL8sFxDpwHzE/Tj+nW70TpgspmCTLJbk8Az4aP3sp7PmQB66oKlQ8JSewsdfxuGAZSCCAQQcgg8iPEV6qkehna5kf73ytlCC0Gf1SOLRj1EZYDuwfGrsjfIyKzKtJ05ZWQeqUpXMClKUApSlAeJpAqljyUEnyAzXJF9etPI9w/pys0jebktjyGcDyrrLUId+KRBzZGUfvAiuREHAA88cq0cAl83sSj1U46O9mIrgPcTLvqrdWkZzukgBizY5+kAB51B6kWyG1klixwgkiYgtGTunPLeU44HGO7jgV66ym4NQ1Ba77B2si4NtEAe9F3G+K4NVNtts01jcdXkmNxvxseeAcFT6wce4irf0TpY0+QBZDJA3/cQlf7ybwx54rM2m0Sy1eON0nDiIsQ1vIhPaABVuDY5Dhw5V4KVSpSl/6XsDnSszRr8wXEVwDgxure4HtD3rke+rUXo1tAcFZW85CP8uKyU6OrMf8AxyfOSU/7sV6HjaTVrMFl6Zcby1m1pdCjKgLjgBj4VuqyiDmbpP8A0ree2n2UdRepR0n/AKVvPbT7KOovW9T+iPREl1dFP5lD5y/avVqRchVV9FP5lD5y/avVqRchWNW8yXVhnulK1e1Gqi1tJ7k/8qNmHrbGFHvYge+uaV3ZEHPXSbq3ynUrhwcrG3UJ5Q5U/F98++ovTJPEnJPEnxJ5mv1UJIVRkkgAeJPAD41vRiopLkSflCKkO3Gki2uQijstFGR5qOrP1rn31HqQkpRUkSdFdGmr9faQuTlt3cf2k7J+OM++pvVGdC2qYaa2J7xMvvwjfwT41eETZANYteGSo0VPdKUrkCm/ug/SsvK4/jBVRVbv3QfpWXlcfxgqoq2cL5Ue92SbDZ/ThcXMduWKiQsN4DJG6jN3+VTsdFynlcSf3F/nUS2E/SFv7T/ZSV0bpVspXiK8+LrThNKL2BzvtZshLZbrsweJzuhwN0huJ3WGT3A4Oe48qjlX102iNNO3eG+8sYQd+VJYn+6D8aoWvRhqkpwvIGx2cuDHd27jmJYx7mYKfqJrp3RpsriuZtlrUyXlug/+xWPlH2z/AJa6R0AV5MdbMugZu6UpXhIFKUoBSlKAVzp0r7LNZ3jTKPxFyzSI3crt2njPgc5Yeo+o10XWFrGlxXMTQTIHRhxU/UR4EcwRxFdqFZ0pX2ByXSrE2r6Kp4WL2h66Pn1bECVfUCey/wBR9RqAXVs8bbkiMjfsupU/A1rwqRmvlZJ8q9wSsjB0ZkYcmUlWHkRxFeKV0JJzs50n3duQJwLmPvD9mQD1OBx/eB8xV1bL7Q2t/F1tueXB424Oh8GH+oyD3GuXK2ezeuSWVwlzEeK8GXudCeKH/TwODXkrYWM1ePBkHVioByFeq1+i6mk8SSocq6h1PqYZFbCskg5m6T/0ree2n2UdRepR0n/pW89tPso6i9b1P6I9ESXV0U/mUPnL9q9WpFyFVX0U/mUPnL9q9WpFyFY1bzJdWGe6q7p61bctobQHjO++3sQ4OP77If3TVo1zl0vat1+pSKDlYAsC+a9pv8TEfu11wkM1S/IghdbzYmy629hXGQrdafKMbw/xbtaOrA6JLHMk05HILEp9bHeb+CfGtGvLLTbJNn0vaX/w9vdAeg7RN5SjeBPvTH71VZXR+2mkdfpVzGBlhH1q+1DiQfHdx765wBrlgpXp25BG72K1HqL2GTOFLdW3sydn6jun3V0zpcmVrko10psFq/X20MueLoN72hwb6wa446GkvYMl1KUrPIKb+6D9Ky8rj+MFVFVu/dB+lZeVx/GCqirZwvlR73ZJk6dfPBKs0ZAdMlSRkcQV5H1E1KYelDUVGFljH/hSobSusqcZO7VwbLXdeuLxxJcytIwyFzgKoPcqqAB3d3HArXxoWIVQSTwAAJJPgAOJrzXqKRlIZWKsOTKSpHkRxFWSsrIktTo82TaDM8wxK43VT9hTgnP/AFHA8gPOrc0qDdWqa6OdvW65La8O8HO7HMeDBjyV/EHkG55xnOci8IWBHCsbEqan85DPpSlK4EClKUApSlAfOaZUGXZVHixAH11rrjaWzj/KXdsntTRr/Fqi3TdY9ZpjPjPUyxy+4kxk/B657CivZQwyqRzNg6cuduNMx2r23PsyBv8ALmvtPpMF1ErgJLFIodd5QysrDIOGHga5eq8eijaPrbRICe3bjqyO/d47h8scPNTU18Mqcc0WSNX6K7V8lFaFj3xscf3WyvwxVY7XbHTWJBfDxMcLIBjjz3WH6px5g4rpxDkA1CemJo10ubfxvMY1j8S/WKeHkAx8garh8RUU1Fu6BztSlK1iS8eiC+Jso1J9BnT3BiQPcCBVng1U3RNCVs0P7byP7t7dH+WrXi5CsOv5kupU5p6T/wBK3ntp9lHUXqUdJ/6VvPbT7KOovWzT+iPREl1dFP5lD5y/avVqRchVV9FP5lD5y/avVqRchWNW8yXVhmNrOoLbwS3D+jEjyH17gJx5nlXJs0zOzSOcu7F2PizksT8Savnpx1bqrBbcHtXMgU+xH22+sIP3qoOvfgoWg5cwhUr2U21NlF1S26vli5YyFck4HLcPIACopSvVOEZq0iS1k6a33d02CEYwf+IPEH/xVVRx3DA7hnOB3DPfX5SohShD6VYgVa/QvqvYltyfybCRfZk5j+8Cf3qqipH0e6j1N9EScLJmFv38Y/xBapiIZ6bQOnI2yAa9Vh6bJlazKxSCm/ug/SsvK4/jBVRVbv3QfpWXlcfxgqoq2cL5Ue92SbrYyBXvoEdVZWL5VgGU4jc8QeB4gVddrsbauM/JYPoU/lVMbB/pC39p/spK6T0f0a8mNk1NWe37BAdpujOCSFzBEsUyqWQoNxSQM7rAcCDjGcZGaotTkZ8a6o2v2gjsraSeRgCFIjTPad8dlQO/jjPgMmuV0XAA8Biu2ClJxd/YI/a6T2C1gz2sEjHJZF3vaHBvrBrmyry6KSRYwA/9w+4yyEfVTHL5E/UMs+lfgr9rLIFKUoBSlKAxNW09biCW3k9CVGjbyYEZHrFcp6rp0ltNJbSjEkTFG8Djkw9RGCPURXW9QLpO2BF+onh3VuUGMngsij9Rj3Edzesg+r14WuqbtLRg57rK0zUZbeQTQuUcd47x4EHgR6jTUtOlt3MU8bRuP1XGM+R5MPWCRWLWrwa9CxZFr0y3ioFMNuxH62HH1BqiG0+1FzfuJLl87udyNRuxpnngeJ8SSa01KpGjCLukQKyNOsnmlSGMZZzuj1eJPqAyfdXvTNNluG3IY2c9+OQ9ongvvq29iNjxajebDzuMM45KP2Vz3eJ78VSvXjTXqCU7M6eI1SJB2Y1VB5KMVMVFYGmWe4M1sKxb3IOZuk/9K3ntp9lHUXqUdJ/6VvPbT7KOovW9T+iPREl1dFP5lD5y/avVqRchVV9FP5lD5y/avVnT3KxRNK5wsaF2PgFBJPwFY1bzZdWGUL016t12o9SD2bZFj/ffEjH4GMfu1AayNRvWnlknf0pXaQ+ouS2PdnHurHrZpwyRUQbLZ7R2u5hAjBTusxYgkAL6h6yB76lY6L5vnCfRt/7V9uiKxy00/sxD/O3+yrrsLFd3Jrw4jEzjUyxYKP8AwXTfOE+jb/2rUbTbFy2cQmaRXUsEOFK43gSDxJ8Me+ukPkK+FR7pC0ITadcooywjMieO9ERIB793HvrnTxdTMsz4C5zTX6jkEMpwwIIPgRxB+NfgNK1STpvY3VBPDFKOUiK2PAkcR7jke6pNVPdDOq5gaAnjC/D2ZMsP8W/VvxtkA1hVYZJuJUp37oP0rLyuP4wVUVW790H6Vl5XH8YKqKtXC+VHvdknqOQqQykqRyKkgjyI4ispdXuByuJx5TSf+1YdK72RJ7nmZ233ZnblvMxZseGTxrxSvpbwNId2NWc+CKWP1VIPMaFiFUZZiFUeJJwB8a6I2R0/qYooRx6tFTPiQOJ95zUA2E2MaNxc3K4cfk4uB3c/rtjhveA7vPlb+jWmBk1lYysptRjoiGbYV+0pXjIFKUoBSlKAUpSgNdqekRzKVkRXB/VZQw+BqHX/AEY2THPycL7DOg+CsB9VWFSrRnKOjsCqm6K7T9iT6R/51kWvRvaIc9QG9tncfBiR9VWZimKs61R/9P7i5GLLQAoCqoVRyVQFHwFbu008JWbSuYFKUoDQ6vsraTM0r2lu8jcWdokZzgY4kjJ4AVojsJa/NIPok/lU7pVs8ubBGdK0JYcJGiogzhVAVRk5OAOHOpBNbK8ZikVXRhusjAFWB5gg8CK+1KrfcEQv9iLI+jZWw8oYx/trC/sJa/NYPok/lU8pVs8ubBFdK2cSHsxRrGuclUUKM8s4A58BUnhTAAr3Sqt3Ar8ZcjB4g8CK/aUBEtQ2Gsj6FnbDyhjH+2sD+wlr81g+iT+VTylWzy5sEP03ZaKBi0MKRk4BKIq5A8cDjUrtlwuDX1pUNt6g12r6Jb3IHyiCKUpnd6yNX3d7GcbwOM4HwFRmfYW0zwtIAPVCn8qm9KlTktGCB/2EtfmsH0Sfyp/YS1+awfRJ/Kp5SmeXNgg0WxNupyttCD4iJP5Vs7fQscAMDwAwPqqTUqG29WDVWukgcTWzRMDAr1SoApSlAKUpQClKUApSlAVnt3tHONRj09bxbCExCVrhkVi7EsN3LcFHDnkcQePIVt9i/vilxJFcyrd2ZXehvAYgd7s9jdRs44tzB9HnxwNVt3rdst6LTVrRPkbJvQ3WHLBiBlcoMpxDZ3Tn0D38NL0crCNXddKaVrDqiZi291fWd2N4A5zjGePp91e3Lelpty4ffW/oCXbKbSxpaXN1c3/XxxTuplaExdXwTEQXGXOTwIBzvVsNG27s7mZbaN3WVwWRJYpIi4HE7u+oB4ZOPUfCqy2fjgbRtQFysxi+XOS0AVnQhYiHwxxu54Hz94zNn9dnS/tIIb6PU45Tg5i/HQRnGXLkFlIHHi36uMDIpKhF5v8ANulv4BJtmukVbnUprQkCLIS2xG+XZQzOXJHZ5cM4HDvraXHSRpySmFp+Kt1bSCNzEr8sFwu77849dRXQr5Ita1W3Zwk1z1awAg9purZuGBw4EHjiodo9ykenSWNzfNAQ5jlsBaJJKWLDipbDE8jnPDd4d2Z8CEno9F+d9O2C69c2utLR0juJdxpFZ07LMCq+tQeJ5AcySAMk1rE6TNOKM/XNlW3TEYpOtJwTwTd3iMA5PId+Ki17ZdXqmhQsWbq4GXMi7rnq4mILDJwwIHeeIrP2WjX+0WpnAysUWPVvJDn44Fc/Cgo3d9L/AJtyBLrfa6ze0OoCYfJ1zvOQwIION0qRvb2SABjJyMZyKxNE2+srqZbeKRhI4LIskUke+ACeyWUA8AT7jVYaBrDWuh3UkcMcv/GmMiROsiRWWPtMveOQHrYVkDUFk1bTH+X/ACzDMpkEaRRIXXhGm6Bx4jIJJHZ5Zq/w0fm13t7Lp+gXXLIFUsxAVQSWJwABxJJ7hVZ7adJ1u1lP8guGW4Up1b9UwDYlQPuGRd1juljjnjJ7qmO3tnJNp11FECZGiYKo5twyVHiSMjHrqpdc2mtJNno7KM5uI1iDxhGzG0brvyMcYUHiM54mQDmTVMPTUmm1fiu2C07za63tLe3e7lO/MiFVVWeR2KqSQqAnGTz5cRWx2e2ht72My20m+qndYYKsrDuZWAINVVtGXh1DT7p5zbRNZxxR3RiWZEcK+VIbgCQw4/8AV4A4kfRdHG9zfXcVzJcdYUSSU26wxO6b3aTdbDcCc8B6QPfSdGKhm76af2DN6T9antjY9RIU626SOTAU7yHGR2gce6ttqu29lbyyW80pWWMKxQRuxO/ggLuqd88c4HIZJxg1GemU8dN//ZH/AKU01Adp7knBK2qkeIyIRn4cPfSMIuCb5N/kG7uNv7RrGa9gk3hHlMFH3hKR2FZcZwTjjy9daHox2lL2813eX7uY1BmSSMRxw7zuFKsFAYsF5DvOOda7ZrAfaNRjALnHcCRdZrX3VnJLsvbGJWcRyGSVFyS0azTA8BzAJUnwwT3V08KCTjza49VcFh6L0h2F1KsEUx339APG8Yf2S6gE+rma9a30gWNrJJDPMVki3d5dxye2Aw3cDDcDk45VA9ttdttTWxtdNO/cCZHXdjZTAiqQckgYAO6eHDsZ8M7nRIVbaW+JAJW3XGcHG8LcE/Dh76p4MFxaa4Xtvr0BIr7pBsYneJ5WEkYRjH1Uhc9agkGBu5J3SCfDvxWPJ0n6aI0l68sH44WORmQZ3cuAuU48s8+7NajZqMHaPU2IGVihAPeA0cGf4Co7sjEv3l1k4H5W5GfUkSED3EmpVGn67b8/YFn6vtbaW0EdzLMOrmx1RUM5k3hkboUEnhivOzm1trel0t5CXjwXjdGjcA8jhwMjyqt5NeaCw0aIGKJZU43ssQl6jd3cbgPAMc8z4eo4+eyzmbVb9Yrlp3lsXWO4ZVj6xsRJvKFAG6G7IIH6vM86j4dZW+9en9gnM3SZpqyGI3B4NuGQRyGIN4b4Xd9/L1189vNolgeBBfG3Zgz7kdv8pklHDdOMHEfp55E9xGDUJ2U2rsbbSRY3UPWTxyMr2TREs7mYsvBl3SQCvPj2ceFbbaXaIx30FtvRabH8mVxcPBG8oz/yEJyiAYxwyMg+IqfBSnZJ767+un7BLdiddSe1edrxZ9x3Mkhj+TrEAM7u43FVC8cknPE5rHs+kzTZJVhW4wWbcV2jkWNm5YDMoHvPCq20K3knsNcit2eSRpUkGV3ZZE6xnJKgA7zoG7IAznGKydoNo7O60aDTrZS92RDGlusbb6SIV3zyxxwwyDx3vPFvh4uT11+3q+H6Bd9KxdKhdIIkkO86xort4sqgE/HNZVeFgUpSgFKUoBSlKAUpSgPnNCrjddQw8GAI+BpDCqDdRQo8FAA+Ar6UoDwkQAwAADzAGK8QWiJkoiLnnuqBnzxX1JxxNVjrXSEbm0vTBZ3BteqmhF4CuA5RlDbvpbmSDvA8AckCukKcp6AsprdCwcou+OAbA3gPPnRrZCwcopccmKjeHv51Xezm1iWWkWLOsk00+9HFCnGSR+sbvPcMjJ9YqQ7NbYfKJ3sp7eS1ukQS9U7K4ZCcbysvA4JGf9cHEypSV+SBJjGCQSBkcjjiKCMAlgBk8zjiaxNa1Jba3luZPRiRpCO87ozges8h51TewuoXNre2l1dSEx6sJeBJ3VcyZQ8TgZJTHqk9VTTpOcW+2C7RCuCu6MHmMDBz415jtUUAKigLxACgAH1eFV10jbS3UF/ZQQxymMtvlEIHykgr+LB59nvGcHeFbvV9uCk62dvZy3Nz1ayyxKyoIlYA4Zm4b3EcPWPGngysmtwTCviLVO0dxctxY7o7Xn41Ez0gwnT5dRWKQ9Q4ilgbCyJJvqhU8x+sD5eB4DEbpKCvbtJZTpa3TKkVyxXDF8YO5zCccgnBI4gVCoz5AnMsKsu6yqV/ZIBHwNeo4woCqAAOQAwB8Kiu0O2nU3Isba2ku7nd6xo0ZUVF8WZuR5cPWPEVjvtfHc6dczGG7jZN6CSGNT8oVz2ewQO7Ppd2DnlUeFKyYJk8YPMA45ZGaCMZ3sDPjjjVX7LaisF/BBPa31u06OLZZro3EQ4Bm4McocKB34J5DOa3uqbfEXEtrZ2c140H5ZoyFRD+yCQd5uBGPEHGcGrOjK9l3+bAmQiXj2R2ufAcfPxr9RABgAAeA4CtRsptJDfwC4h3gMlHRxh0cYyrDx4g+RFV90uSR/fCwW4leK3ZZOtZGZSBkYPZ488d3fUQpOU8r4AtWG2RSSqKpPMqoBPnjnXsRjO9gZPM441SmlywLqVkmjXlxMGc/KUkdzEIgV3vTC5O7v4GDxC8u+YdIGpPOX0yOyu7gYSSZomWBCoYN1Ydwd7PDIXB7geeLyoNSSvr7W+4J2IxktgZPM44mvwQqAQFGDzGBg1CLPpAtY9MW9SF0jRxbJbqFBEg4BBx3QuOOfDuzwrYaHtVPLOtvcafPbl1LpJlZouGeDPHwQ8OGf8AUZ5ulNX4AkslsjLuMilf2SoI+B4V6WJQQQoyBgHA4Dw8qgeyur20U+ry/jkEEu9O0kgkTsmY/i1ABUcDw454V+WnSUW6qWTT7mO1ncJHcEq2c5wWReIXgTkE8AcZqzoz2BtL7ZWSW/ivS8MfVPvb0aP10iBSBEzF93c45OF7hyqTzW6PjfRW3TkbwBwfEZ5VGdd2tmiuGtrbT57lkUO7giKMA8cKzjDn1Dy7jjYbH7SR6hbLdRKygkqVbGVZeY4cCORB9dRJTypvQG5WMAkgAE8zjia8LbIGLhFDHmwUbx8zzr60rkBSlKAUpSgFKUoBSlKAUpSgFKUoD5XUO+jJnG8rLnw3gRVPaO15badc6I2n3DzFZ0SZE/EFJQ2X3+8jLYUZJ4DnkVc1K606mVWtcFK32zNydP0q4EE7G0Mgmt0347gJJIG3k5MGG73ce0O7NSHYbT1kvmuksryJI49xbi8ml6xi3OMRyZyvEnOcDHrqyaVeWIbTXfEEC6WIbi4jt9Pt45GFzMvXSKjMkcaMvFyBhe0Q3E8kNR/azo0nW0LR311cNbgPDAwzjcwMIAchgucY7wBVu0qIV5QSS2BU+1c9zJ959Ta0uGMJZriFIW61X/F5G4QCASrYJwOXHiKx9d0p4tSkvpba+e2u4o2BtGkWaJwiDq5FjYH9Xv4cR3g1cFKlYi2i9Pa9wVBd6DJ95Lzq7GeGW4ljcQGSS4ncCWM9YwI3lYjJI4nhk1sNvNLmfTtLjjhldo5bUuiRszIFiIJYAZUA8DnlVn0p8Q73tvcFW7QXL6Tqs+qSwvLaXUaRl493MbqEUKd4jnuer0vVivtq2ratcaXNcRQGGRpAYUiB+UfJjk72Mk7/ABX0cHAYgcRU61vSjcKEFxNCO0G6oRHeDDGD1sb47+WOZr76Tp0dvDHbxAiOJQignJwPEnmaeKrJtK6/hAqK001jqOnXUFlqCxK5Waa66ySRmZcAsCzFEXPpYVTk+FbTTZrjSLq9DWNxcxXUpnhlt06zixY7j44rzxx8DgHNWpSjxF+DXAEJ6K9Dnt4J5rlOrlu53nMXPqw3IHHfz4eGO/NafpMhlXUbC6S0muY4VkLrFE0nPAAOAQD38fCrOpVVWefO0Cm9bhn1Ke1W20qazaKZZGuZIxEVUHyGcc8cTkDhxNZ+0guG1KZLyC/ntCqi1itC6wscDPWGNlwc73Fjw492KtWlW8f076gpvZ7SJ00a4t5dNedhdMzW7l4m3N1PxkTAZcgjAKniM4J5H92N0yZNQgOnx6jDaAMblLwFIhw4KgPpHPmRw44zVx0qXiG78NQVPp+zc833+h6t4zcSAwtIrIkhV5mG6SMFT2RkZ9KvtoO0uoJb2unQabMtxCI4ZJJ4yLcRxjcLhwRk4APxxvcKtKlVde+qv/lgVTtALhtSnjvINQntiqi0itS6QNwGRIyMoHHOSx4ce7FbnoZsJYLF4Z4pIpEnkyHQrnKp2lyMMvPiMjhU9pUSrXhlty/AFKUriBSlKAUpSgFKUoBSlKAUpSgFKUoBSlKAUpSgFKUoBSlKAUpSgFKUoBSlKAUpSgFKUoBSlKAUpSgFKUoBSlKAUpSgFKUoBSlKA//Z"/>
          <p:cNvSpPr>
            <a:spLocks noChangeAspect="1" noChangeArrowheads="1"/>
          </p:cNvSpPr>
          <p:nvPr/>
        </p:nvSpPr>
        <p:spPr bwMode="auto">
          <a:xfrm>
            <a:off x="155575" y="-1760538"/>
            <a:ext cx="609600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12" descr="data:image/jpeg;base64,/9j/4AAQSkZJRgABAQAAAQABAAD/2wCEAAkGBxQTEhUQEhMVFhQUGBcUFhQWFhgWFhgYFBgXFx0YHCAYHCggGhsmHhsWIjEiJSkrLi4uGh8zODMsNyktLysBCgoKDg0OGhAQGiwkHyYvNDErLC0sNywtLCw3Nyw3LC8sLCwuLCwsLCw0LywvLCwsNy8sLCwsLCwsKywsLCwsL//AABEIAK4BIgMBIgACEQEDEQH/xAAcAAEAAgMBAQEAAAAAAAAAAAAABgcEBQgCAwH/xABLEAACAQMBBAYFBQ0GBgMBAAABAgMABBEFBhIhMQcTIkFRcTJhcoGRFFSTobMIFRcjMzQ1QlKCsdHTFpKissHCJENiY4PSRFN0Jf/EABkBAQADAQEAAAAAAAAAAAAAAAABAgUDBP/EAC8RAAIBAgQEBAYDAQEAAAAAAAABAgMRBBIxQSFRcfATM2GBFCIykaHRscHxQiP/2gAMAwEAAhEDEQA/ALxpSlAKUpQClKUApSlAKUpQClKUApSlAKUpQClKUApSlAKUpQClKUApSlAKUpQClKUApSlAKUpQClKUApSlAKUpQClKqHpj25dGOm2zFTgG4kU4bDDIiBHLIwSfAgeNdKVN1JZUCUbT9J9laMYgxnlXgUhwQp8GcndB8QMkeFQW96bLk/kbWFPDrGeX/LuVVwFK1IYSnHVXJsWEemTUf2bXy6qT+rWdY9NdyPy1tA4/7bPEf8ReqvpV3h6T/wCRY6L2Y6T7K7YRFmglbgElwAxPcrA7pPgDgnwqbVx8RVz9Du3Dyf8A8+5YsyrmGRjlmVecZJ5kDiD4Z8K8WIwiis0AW1SvwGv2vCQVntP0si0uprT5IX6pgu/1wXOVVuW4cel41rPw4D5ifpx/TqC9J/6VvPbT7KOovWtDC0nFNrYk6m2P2hF9ax3e51fWFxub29jcdk54Gc7ueXfW7qruie4IsYV7sy/avVnxngKzKqUZyS5kHqlKVQGo2s11bG1ku3XeEYGEzgszMFVc4OOJHHFVv+HAfMT9OP6de+n3VsJb2YPpMZ38kG6oPmWY/u1TVaOGw0JQzSRJcX4cB8xP04/p1IthukpNQna2MBhYIZFJk3w26QCPRGDxB+Nc91tdltTNtdwT5wEcBvZfKN9TE+6us8JTyvKuIsdVg1+1haZNvLWbWSQKUpQEO6QduhphhBgMvXdYfym5u9Xuf9Jznf8AqqI/hwHzE/Tj+nXy+6D9Ky8rj+MFVFWnQw9OVNSa4klxfhwHzE/Tj+nT8OA+Yn6cf06p2ldfhKXL8sFxDpwHzE/Tj+nW70TpgspmCTLJbk8Az4aP3sp7PmQB66oKlQ8JSewsdfxuGAZSCCAQQcgg8iPEV6qkehna5kf73ytlCC0Gf1SOLRj1EZYDuwfGrsjfIyKzKtJ05ZWQeqUpXMClKUApSlAeJpAqljyUEnyAzXJF9etPI9w/pys0jebktjyGcDyrrLUId+KRBzZGUfvAiuREHAA88cq0cAl83sSj1U46O9mIrgPcTLvqrdWkZzukgBizY5+kAB51B6kWyG1klixwgkiYgtGTunPLeU44HGO7jgV66ym4NQ1Ba77B2si4NtEAe9F3G+K4NVNtts01jcdXkmNxvxseeAcFT6wce4irf0TpY0+QBZDJA3/cQlf7ybwx54rM2m0Sy1eON0nDiIsQ1vIhPaABVuDY5Dhw5V4KVSpSl/6XsDnSszRr8wXEVwDgxure4HtD3rke+rUXo1tAcFZW85CP8uKyU6OrMf8AxyfOSU/7sV6HjaTVrMFl6Zcby1m1pdCjKgLjgBj4VuqyiDmbpP8A0ree2n2UdRepR0n/AKVvPbT7KOovW9T+iPREl1dFP5lD5y/avVqRchVV9FP5lD5y/avVqRchWNW8yXVhnulK1e1Gqi1tJ7k/8qNmHrbGFHvYge+uaV3ZEHPXSbq3ynUrhwcrG3UJ5Q5U/F98++ovTJPEnJPEnxJ5mv1UJIVRkkgAeJPAD41vRiopLkSflCKkO3Gki2uQijstFGR5qOrP1rn31HqQkpRUkSdFdGmr9faQuTlt3cf2k7J+OM++pvVGdC2qYaa2J7xMvvwjfwT41eETZANYteGSo0VPdKUrkCm/ug/SsvK4/jBVRVbv3QfpWXlcfxgqoq2cL5Ue92SbDZ/ThcXMduWKiQsN4DJG6jN3+VTsdFynlcSf3F/nUS2E/SFv7T/ZSV0bpVspXiK8+LrThNKL2BzvtZshLZbrsweJzuhwN0huJ3WGT3A4Oe48qjlX102iNNO3eG+8sYQd+VJYn+6D8aoWvRhqkpwvIGx2cuDHd27jmJYx7mYKfqJrp3RpsriuZtlrUyXlug/+xWPlH2z/AJa6R0AV5MdbMugZu6UpXhIFKUoBSlKAVzp0r7LNZ3jTKPxFyzSI3crt2njPgc5Yeo+o10XWFrGlxXMTQTIHRhxU/UR4EcwRxFdqFZ0pX2ByXSrE2r6Kp4WL2h66Pn1bECVfUCey/wBR9RqAXVs8bbkiMjfsupU/A1rwqRmvlZJ8q9wSsjB0ZkYcmUlWHkRxFeKV0JJzs50n3duQJwLmPvD9mQD1OBx/eB8xV1bL7Q2t/F1tueXB424Oh8GH+oyD3GuXK2ezeuSWVwlzEeK8GXudCeKH/TwODXkrYWM1ePBkHVioByFeq1+i6mk8SSocq6h1PqYZFbCskg5m6T/0ree2n2UdRepR0n/pW89tPso6i9b1P6I9ESXV0U/mUPnL9q9WpFyFVX0U/mUPnL9q9WpFyFY1bzJdWGe6q7p61bctobQHjO++3sQ4OP77If3TVo1zl0vat1+pSKDlYAsC+a9pv8TEfu11wkM1S/IghdbzYmy629hXGQrdafKMbw/xbtaOrA6JLHMk05HILEp9bHeb+CfGtGvLLTbJNn0vaX/w9vdAeg7RN5SjeBPvTH71VZXR+2mkdfpVzGBlhH1q+1DiQfHdx765wBrlgpXp25BG72K1HqL2GTOFLdW3sydn6jun3V0zpcmVrko10psFq/X20MueLoN72hwb6wa446GkvYMl1KUrPIKb+6D9Ky8rj+MFVFVu/dB+lZeVx/GCqirZwvlR73ZJk6dfPBKs0ZAdMlSRkcQV5H1E1KYelDUVGFljH/hSobSusqcZO7VwbLXdeuLxxJcytIwyFzgKoPcqqAB3d3HArXxoWIVQSTwAAJJPgAOJrzXqKRlIZWKsOTKSpHkRxFWSsrIktTo82TaDM8wxK43VT9hTgnP/AFHA8gPOrc0qDdWqa6OdvW65La8O8HO7HMeDBjyV/EHkG55xnOci8IWBHCsbEqan85DPpSlK4EClKUApSlAfOaZUGXZVHixAH11rrjaWzj/KXdsntTRr/Fqi3TdY9ZpjPjPUyxy+4kxk/B657CivZQwyqRzNg6cuduNMx2r23PsyBv8ALmvtPpMF1ErgJLFIodd5QysrDIOGHga5eq8eijaPrbRICe3bjqyO/d47h8scPNTU18Mqcc0WSNX6K7V8lFaFj3xscf3WyvwxVY7XbHTWJBfDxMcLIBjjz3WH6px5g4rpxDkA1CemJo10ubfxvMY1j8S/WKeHkAx8garh8RUU1Fu6BztSlK1iS8eiC+Jso1J9BnT3BiQPcCBVng1U3RNCVs0P7byP7t7dH+WrXi5CsOv5kupU5p6T/wBK3ntp9lHUXqUdJ/6VvPbT7KOovWzT+iPREl1dFP5lD5y/avVqRchVV9FP5lD5y/avVqRchWNW8yXVhmNrOoLbwS3D+jEjyH17gJx5nlXJs0zOzSOcu7F2PizksT8Savnpx1bqrBbcHtXMgU+xH22+sIP3qoOvfgoWg5cwhUr2U21NlF1S26vli5YyFck4HLcPIACopSvVOEZq0iS1k6a33d02CEYwf+IPEH/xVVRx3DA7hnOB3DPfX5SohShD6VYgVa/QvqvYltyfybCRfZk5j+8Cf3qqipH0e6j1N9EScLJmFv38Y/xBapiIZ6bQOnI2yAa9Vh6bJlazKxSCm/ug/SsvK4/jBVRVbv3QfpWXlcfxgqoq2cL5Ue92SbrYyBXvoEdVZWL5VgGU4jc8QeB4gVddrsbauM/JYPoU/lVMbB/pC39p/spK6T0f0a8mNk1NWe37BAdpujOCSFzBEsUyqWQoNxSQM7rAcCDjGcZGaotTkZ8a6o2v2gjsraSeRgCFIjTPad8dlQO/jjPgMmuV0XAA8Biu2ClJxd/YI/a6T2C1gz2sEjHJZF3vaHBvrBrmyry6KSRYwA/9w+4yyEfVTHL5E/UMs+lfgr9rLIFKUoBSlKAxNW09biCW3k9CVGjbyYEZHrFcp6rp0ltNJbSjEkTFG8Djkw9RGCPURXW9QLpO2BF+onh3VuUGMngsij9Rj3Edzesg+r14WuqbtLRg57rK0zUZbeQTQuUcd47x4EHgR6jTUtOlt3MU8bRuP1XGM+R5MPWCRWLWrwa9CxZFr0y3ioFMNuxH62HH1BqiG0+1FzfuJLl87udyNRuxpnngeJ8SSa01KpGjCLukQKyNOsnmlSGMZZzuj1eJPqAyfdXvTNNluG3IY2c9+OQ9ongvvq29iNjxajebDzuMM45KP2Vz3eJ78VSvXjTXqCU7M6eI1SJB2Y1VB5KMVMVFYGmWe4M1sKxb3IOZuk/9K3ntp9lHUXqUdJ/6VvPbT7KOovW9T+iPREl1dFP5lD5y/avVqRchVV9FP5lD5y/avVnT3KxRNK5wsaF2PgFBJPwFY1bzZdWGUL016t12o9SD2bZFj/ffEjH4GMfu1AayNRvWnlknf0pXaQ+ouS2PdnHurHrZpwyRUQbLZ7R2u5hAjBTusxYgkAL6h6yB76lY6L5vnCfRt/7V9uiKxy00/sxD/O3+yrrsLFd3Jrw4jEzjUyxYKP8AwXTfOE+jb/2rUbTbFy2cQmaRXUsEOFK43gSDxJ8Me+ukPkK+FR7pC0ITadcooywjMieO9ERIB793HvrnTxdTMsz4C5zTX6jkEMpwwIIPgRxB+NfgNK1STpvY3VBPDFKOUiK2PAkcR7jke6pNVPdDOq5gaAnjC/D2ZMsP8W/VvxtkA1hVYZJuJUp37oP0rLyuP4wVUVW790H6Vl5XH8YKqKtXC+VHvdknqOQqQykqRyKkgjyI4ispdXuByuJx5TSf+1YdK72RJ7nmZ233ZnblvMxZseGTxrxSvpbwNId2NWc+CKWP1VIPMaFiFUZZiFUeJJwB8a6I2R0/qYooRx6tFTPiQOJ95zUA2E2MaNxc3K4cfk4uB3c/rtjhveA7vPlb+jWmBk1lYysptRjoiGbYV+0pXjIFKUoBSlKAUpSgNdqekRzKVkRXB/VZQw+BqHX/AEY2THPycL7DOg+CsB9VWFSrRnKOjsCqm6K7T9iT6R/51kWvRvaIc9QG9tncfBiR9VWZimKs61R/9P7i5GLLQAoCqoVRyVQFHwFbu008JWbSuYFKUoDQ6vsraTM0r2lu8jcWdokZzgY4kjJ4AVojsJa/NIPok/lU7pVs8ubBGdK0JYcJGiogzhVAVRk5OAOHOpBNbK8ZikVXRhusjAFWB5gg8CK+1KrfcEQv9iLI+jZWw8oYx/trC/sJa/NYPok/lU8pVs8ubBFdK2cSHsxRrGuclUUKM8s4A58BUnhTAAr3Sqt3Ar8ZcjB4g8CK/aUBEtQ2Gsj6FnbDyhjH+2sD+wlr81g+iT+VTylWzy5sEP03ZaKBi0MKRk4BKIq5A8cDjUrtlwuDX1pUNt6g12r6Jb3IHyiCKUpnd6yNX3d7GcbwOM4HwFRmfYW0zwtIAPVCn8qm9KlTktGCB/2EtfmsH0Sfyp/YS1+awfRJ/Kp5SmeXNgg0WxNupyttCD4iJP5Vs7fQscAMDwAwPqqTUqG29WDVWukgcTWzRMDAr1SoApSlAKUpQClKUApSlAVnt3tHONRj09bxbCExCVrhkVi7EsN3LcFHDnkcQePIVt9i/vilxJFcyrd2ZXehvAYgd7s9jdRs44tzB9HnxwNVt3rdst6LTVrRPkbJvQ3WHLBiBlcoMpxDZ3Tn0D38NL0crCNXddKaVrDqiZi291fWd2N4A5zjGePp91e3Lelpty4ffW/oCXbKbSxpaXN1c3/XxxTuplaExdXwTEQXGXOTwIBzvVsNG27s7mZbaN3WVwWRJYpIi4HE7u+oB4ZOPUfCqy2fjgbRtQFysxi+XOS0AVnQhYiHwxxu54Hz94zNn9dnS/tIIb6PU45Tg5i/HQRnGXLkFlIHHi36uMDIpKhF5v8ANulv4BJtmukVbnUprQkCLIS2xG+XZQzOXJHZ5cM4HDvraXHSRpySmFp+Kt1bSCNzEr8sFwu77849dRXQr5Ita1W3Zwk1z1awAg9purZuGBw4EHjiodo9ykenSWNzfNAQ5jlsBaJJKWLDipbDE8jnPDd4d2Z8CEno9F+d9O2C69c2utLR0juJdxpFZ07LMCq+tQeJ5AcySAMk1rE6TNOKM/XNlW3TEYpOtJwTwTd3iMA5PId+Ki17ZdXqmhQsWbq4GXMi7rnq4mILDJwwIHeeIrP2WjX+0WpnAysUWPVvJDn44Fc/Cgo3d9L/AJtyBLrfa6ze0OoCYfJ1zvOQwIION0qRvb2SABjJyMZyKxNE2+srqZbeKRhI4LIskUke+ACeyWUA8AT7jVYaBrDWuh3UkcMcv/GmMiROsiRWWPtMveOQHrYVkDUFk1bTH+X/ACzDMpkEaRRIXXhGm6Bx4jIJJHZ5Zq/w0fm13t7Lp+gXXLIFUsxAVQSWJwABxJJ7hVZ7adJ1u1lP8guGW4Up1b9UwDYlQPuGRd1juljjnjJ7qmO3tnJNp11FECZGiYKo5twyVHiSMjHrqpdc2mtJNno7KM5uI1iDxhGzG0brvyMcYUHiM54mQDmTVMPTUmm1fiu2C07za63tLe3e7lO/MiFVVWeR2KqSQqAnGTz5cRWx2e2ht72My20m+qndYYKsrDuZWAINVVtGXh1DT7p5zbRNZxxR3RiWZEcK+VIbgCQw4/8AV4A4kfRdHG9zfXcVzJcdYUSSU26wxO6b3aTdbDcCc8B6QPfSdGKhm76af2DN6T9antjY9RIU626SOTAU7yHGR2gce6ttqu29lbyyW80pWWMKxQRuxO/ggLuqd88c4HIZJxg1GemU8dN//ZH/AKU01Adp7knBK2qkeIyIRn4cPfSMIuCb5N/kG7uNv7RrGa9gk3hHlMFH3hKR2FZcZwTjjy9daHox2lL2813eX7uY1BmSSMRxw7zuFKsFAYsF5DvOOda7ZrAfaNRjALnHcCRdZrX3VnJLsvbGJWcRyGSVFyS0azTA8BzAJUnwwT3V08KCTjza49VcFh6L0h2F1KsEUx339APG8Yf2S6gE+rma9a30gWNrJJDPMVki3d5dxye2Aw3cDDcDk45VA9ttdttTWxtdNO/cCZHXdjZTAiqQckgYAO6eHDsZ8M7nRIVbaW+JAJW3XGcHG8LcE/Dh76p4MFxaa4Xtvr0BIr7pBsYneJ5WEkYRjH1Uhc9agkGBu5J3SCfDvxWPJ0n6aI0l68sH44WORmQZ3cuAuU48s8+7NajZqMHaPU2IGVihAPeA0cGf4Co7sjEv3l1k4H5W5GfUkSED3EmpVGn67b8/YFn6vtbaW0EdzLMOrmx1RUM5k3hkboUEnhivOzm1trel0t5CXjwXjdGjcA8jhwMjyqt5NeaCw0aIGKJZU43ssQl6jd3cbgPAMc8z4eo4+eyzmbVb9Yrlp3lsXWO4ZVj6xsRJvKFAG6G7IIH6vM86j4dZW+9en9gnM3SZpqyGI3B4NuGQRyGIN4b4Xd9/L1189vNolgeBBfG3Zgz7kdv8pklHDdOMHEfp55E9xGDUJ2U2rsbbSRY3UPWTxyMr2TREs7mYsvBl3SQCvPj2ceFbbaXaIx30FtvRabH8mVxcPBG8oz/yEJyiAYxwyMg+IqfBSnZJ767+un7BLdiddSe1edrxZ9x3Mkhj+TrEAM7u43FVC8cknPE5rHs+kzTZJVhW4wWbcV2jkWNm5YDMoHvPCq20K3knsNcit2eSRpUkGV3ZZE6xnJKgA7zoG7IAznGKydoNo7O60aDTrZS92RDGlusbb6SIV3zyxxwwyDx3vPFvh4uT11+3q+H6Bd9KxdKhdIIkkO86xort4sqgE/HNZVeFgUpSgFKUoBSlKAUpSgPnNCrjddQw8GAI+BpDCqDdRQo8FAA+Ar6UoDwkQAwAADzAGK8QWiJkoiLnnuqBnzxX1JxxNVjrXSEbm0vTBZ3BteqmhF4CuA5RlDbvpbmSDvA8AckCukKcp6AsprdCwcou+OAbA3gPPnRrZCwcopccmKjeHv51Xezm1iWWkWLOsk00+9HFCnGSR+sbvPcMjJ9YqQ7NbYfKJ3sp7eS1ukQS9U7K4ZCcbysvA4JGf9cHEypSV+SBJjGCQSBkcjjiKCMAlgBk8zjiaxNa1Jba3luZPRiRpCO87ozges8h51TewuoXNre2l1dSEx6sJeBJ3VcyZQ8TgZJTHqk9VTTpOcW+2C7RCuCu6MHmMDBz415jtUUAKigLxACgAH1eFV10jbS3UF/ZQQxymMtvlEIHykgr+LB59nvGcHeFbvV9uCk62dvZy3Nz1ayyxKyoIlYA4Zm4b3EcPWPGngysmtwTCviLVO0dxctxY7o7Xn41Ez0gwnT5dRWKQ9Q4ilgbCyJJvqhU8x+sD5eB4DEbpKCvbtJZTpa3TKkVyxXDF8YO5zCccgnBI4gVCoz5AnMsKsu6yqV/ZIBHwNeo4woCqAAOQAwB8Kiu0O2nU3Isba2ku7nd6xo0ZUVF8WZuR5cPWPEVjvtfHc6dczGG7jZN6CSGNT8oVz2ewQO7Ppd2DnlUeFKyYJk8YPMA45ZGaCMZ3sDPjjjVX7LaisF/BBPa31u06OLZZro3EQ4Bm4McocKB34J5DOa3uqbfEXEtrZ2c140H5ZoyFRD+yCQd5uBGPEHGcGrOjK9l3+bAmQiXj2R2ufAcfPxr9RABgAAeA4CtRsptJDfwC4h3gMlHRxh0cYyrDx4g+RFV90uSR/fCwW4leK3ZZOtZGZSBkYPZ488d3fUQpOU8r4AtWG2RSSqKpPMqoBPnjnXsRjO9gZPM441SmlywLqVkmjXlxMGc/KUkdzEIgV3vTC5O7v4GDxC8u+YdIGpPOX0yOyu7gYSSZomWBCoYN1Ydwd7PDIXB7geeLyoNSSvr7W+4J2IxktgZPM44mvwQqAQFGDzGBg1CLPpAtY9MW9SF0jRxbJbqFBEg4BBx3QuOOfDuzwrYaHtVPLOtvcafPbl1LpJlZouGeDPHwQ8OGf8AUZ5ulNX4AkslsjLuMilf2SoI+B4V6WJQQQoyBgHA4Dw8qgeyur20U+ry/jkEEu9O0kgkTsmY/i1ABUcDw454V+WnSUW6qWTT7mO1ncJHcEq2c5wWReIXgTkE8AcZqzoz2BtL7ZWSW/ivS8MfVPvb0aP10iBSBEzF93c45OF7hyqTzW6PjfRW3TkbwBwfEZ5VGdd2tmiuGtrbT57lkUO7giKMA8cKzjDn1Dy7jjYbH7SR6hbLdRKygkqVbGVZeY4cCORB9dRJTypvQG5WMAkgAE8zjia8LbIGLhFDHmwUbx8zzr60rkBSlKAUpSgFKUoBSlKAUpSgFKUoD5XUO+jJnG8rLnw3gRVPaO15badc6I2n3DzFZ0SZE/EFJQ2X3+8jLYUZJ4DnkVc1K606mVWtcFK32zNydP0q4EE7G0Mgmt0347gJJIG3k5MGG73ce0O7NSHYbT1kvmuksryJI49xbi8ml6xi3OMRyZyvEnOcDHrqyaVeWIbTXfEEC6WIbi4jt9Pt45GFzMvXSKjMkcaMvFyBhe0Q3E8kNR/azo0nW0LR311cNbgPDAwzjcwMIAchgucY7wBVu0qIV5QSS2BU+1c9zJ959Ta0uGMJZriFIW61X/F5G4QCASrYJwOXHiKx9d0p4tSkvpba+e2u4o2BtGkWaJwiDq5FjYH9Xv4cR3g1cFKlYi2i9Pa9wVBd6DJ95Lzq7GeGW4ljcQGSS4ncCWM9YwI3lYjJI4nhk1sNvNLmfTtLjjhldo5bUuiRszIFiIJYAZUA8DnlVn0p8Q73tvcFW7QXL6Tqs+qSwvLaXUaRl493MbqEUKd4jnuer0vVivtq2ratcaXNcRQGGRpAYUiB+UfJjk72Mk7/ABX0cHAYgcRU61vSjcKEFxNCO0G6oRHeDDGD1sb47+WOZr76Tp0dvDHbxAiOJQignJwPEnmaeKrJtK6/hAqK001jqOnXUFlqCxK5Waa66ySRmZcAsCzFEXPpYVTk+FbTTZrjSLq9DWNxcxXUpnhlt06zixY7j44rzxx8DgHNWpSjxF+DXAEJ6K9Dnt4J5rlOrlu53nMXPqw3IHHfz4eGO/NafpMhlXUbC6S0muY4VkLrFE0nPAAOAQD38fCrOpVVWefO0Cm9bhn1Ke1W20qazaKZZGuZIxEVUHyGcc8cTkDhxNZ+0guG1KZLyC/ntCqi1itC6wscDPWGNlwc73Fjw492KtWlW8f076gpvZ7SJ00a4t5dNedhdMzW7l4m3N1PxkTAZcgjAKniM4J5H92N0yZNQgOnx6jDaAMblLwFIhw4KgPpHPmRw44zVx0qXiG78NQVPp+zc833+h6t4zcSAwtIrIkhV5mG6SMFT2RkZ9KvtoO0uoJb2unQabMtxCI4ZJJ4yLcRxjcLhwRk4APxxvcKtKlVde+qv/lgVTtALhtSnjvINQntiqi0itS6QNwGRIyMoHHOSx4ce7FbnoZsJYLF4Z4pIpEnkyHQrnKp2lyMMvPiMjhU9pUSrXhlty/AFKUriBSlKAUpSgFKUoBSlKAUpSgFKUoBSlKAUpSgFKUoBSlKAUpSgFKUoBSlKAUpSgFKUoBSlKAUpSgFKUoBSlKAUpSgFKUoBSlKA//Z"/>
          <p:cNvSpPr>
            <a:spLocks noChangeAspect="1" noChangeArrowheads="1"/>
          </p:cNvSpPr>
          <p:nvPr/>
        </p:nvSpPr>
        <p:spPr bwMode="auto">
          <a:xfrm>
            <a:off x="307975" y="-1608138"/>
            <a:ext cx="609600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14" descr="data:image/jpeg;base64,/9j/4AAQSkZJRgABAQAAAQABAAD/2wCEAAkGBxQTEhUQEhMVFhQUGBcUFhQWFhgWFhgYFBgXFx0YHCAYHCggGhsmHhsWIjEiJSkrLi4uGh8zODMsNyktLysBCgoKDg0OGhAQGiwkHyYvNDErLC0sNywtLCw3Nyw3LC8sLCwuLCwsLCw0LywvLCwsNy8sLCwsLCwsKywsLCwsL//AABEIAK4BIgMBIgACEQEDEQH/xAAcAAEAAgMBAQEAAAAAAAAAAAAABgcEBQgCAwH/xABLEAACAQMBBAYFBQ0GBgMBAAABAgMABBEFBhIhMQcTIkFRcTJhcoGRFFSTobMIFRcjMzQ1QlKCsdHTFpKissHCJENiY4PSRFN0Jf/EABkBAQADAQEAAAAAAAAAAAAAAAABAgUDBP/EAC8RAAIBAgQEBAYDAQEAAAAAAAABAgMRBBIxQSFRcfATM2GBFCIykaHRscHxQiP/2gAMAwEAAhEDEQA/ALxpSlAKUpQClKUApSlAKUpQClKUApSlAKUpQClKUApSlAKUpQClKUApSlAKUpQClKUApSlAKUpQClKUApSlAKUpQClKqHpj25dGOm2zFTgG4kU4bDDIiBHLIwSfAgeNdKVN1JZUCUbT9J9laMYgxnlXgUhwQp8GcndB8QMkeFQW96bLk/kbWFPDrGeX/LuVVwFK1IYSnHVXJsWEemTUf2bXy6qT+rWdY9NdyPy1tA4/7bPEf8ReqvpV3h6T/wCRY6L2Y6T7K7YRFmglbgElwAxPcrA7pPgDgnwqbVx8RVz9Du3Dyf8A8+5YsyrmGRjlmVecZJ5kDiD4Z8K8WIwiis0AW1SvwGv2vCQVntP0si0uprT5IX6pgu/1wXOVVuW4cel41rPw4D5ifpx/TqC9J/6VvPbT7KOovWtDC0nFNrYk6m2P2hF9ax3e51fWFxub29jcdk54Gc7ueXfW7qruie4IsYV7sy/avVnxngKzKqUZyS5kHqlKVQGo2s11bG1ku3XeEYGEzgszMFVc4OOJHHFVv+HAfMT9OP6de+n3VsJb2YPpMZ38kG6oPmWY/u1TVaOGw0JQzSRJcX4cB8xP04/p1IthukpNQna2MBhYIZFJk3w26QCPRGDxB+Nc91tdltTNtdwT5wEcBvZfKN9TE+6us8JTyvKuIsdVg1+1haZNvLWbWSQKUpQEO6QduhphhBgMvXdYfym5u9Xuf9Jznf8AqqI/hwHzE/Tj+nXy+6D9Ky8rj+MFVFWnQw9OVNSa4klxfhwHzE/Tj+nT8OA+Yn6cf06p2ldfhKXL8sFxDpwHzE/Tj+nW70TpgspmCTLJbk8Az4aP3sp7PmQB66oKlQ8JSewsdfxuGAZSCCAQQcgg8iPEV6qkehna5kf73ytlCC0Gf1SOLRj1EZYDuwfGrsjfIyKzKtJ05ZWQeqUpXMClKUApSlAeJpAqljyUEnyAzXJF9etPI9w/pys0jebktjyGcDyrrLUId+KRBzZGUfvAiuREHAA88cq0cAl83sSj1U46O9mIrgPcTLvqrdWkZzukgBizY5+kAB51B6kWyG1klixwgkiYgtGTunPLeU44HGO7jgV66ym4NQ1Ba77B2si4NtEAe9F3G+K4NVNtts01jcdXkmNxvxseeAcFT6wce4irf0TpY0+QBZDJA3/cQlf7ybwx54rM2m0Sy1eON0nDiIsQ1vIhPaABVuDY5Dhw5V4KVSpSl/6XsDnSszRr8wXEVwDgxure4HtD3rke+rUXo1tAcFZW85CP8uKyU6OrMf8AxyfOSU/7sV6HjaTVrMFl6Zcby1m1pdCjKgLjgBj4VuqyiDmbpP8A0ree2n2UdRepR0n/AKVvPbT7KOovW9T+iPREl1dFP5lD5y/avVqRchVV9FP5lD5y/avVqRchWNW8yXVhnulK1e1Gqi1tJ7k/8qNmHrbGFHvYge+uaV3ZEHPXSbq3ynUrhwcrG3UJ5Q5U/F98++ovTJPEnJPEnxJ5mv1UJIVRkkgAeJPAD41vRiopLkSflCKkO3Gki2uQijstFGR5qOrP1rn31HqQkpRUkSdFdGmr9faQuTlt3cf2k7J+OM++pvVGdC2qYaa2J7xMvvwjfwT41eETZANYteGSo0VPdKUrkCm/ug/SsvK4/jBVRVbv3QfpWXlcfxgqoq2cL5Ue92SbDZ/ThcXMduWKiQsN4DJG6jN3+VTsdFynlcSf3F/nUS2E/SFv7T/ZSV0bpVspXiK8+LrThNKL2BzvtZshLZbrsweJzuhwN0huJ3WGT3A4Oe48qjlX102iNNO3eG+8sYQd+VJYn+6D8aoWvRhqkpwvIGx2cuDHd27jmJYx7mYKfqJrp3RpsriuZtlrUyXlug/+xWPlH2z/AJa6R0AV5MdbMugZu6UpXhIFKUoBSlKAVzp0r7LNZ3jTKPxFyzSI3crt2njPgc5Yeo+o10XWFrGlxXMTQTIHRhxU/UR4EcwRxFdqFZ0pX2ByXSrE2r6Kp4WL2h66Pn1bECVfUCey/wBR9RqAXVs8bbkiMjfsupU/A1rwqRmvlZJ8q9wSsjB0ZkYcmUlWHkRxFeKV0JJzs50n3duQJwLmPvD9mQD1OBx/eB8xV1bL7Q2t/F1tueXB424Oh8GH+oyD3GuXK2ezeuSWVwlzEeK8GXudCeKH/TwODXkrYWM1ePBkHVioByFeq1+i6mk8SSocq6h1PqYZFbCskg5m6T/0ree2n2UdRepR0n/pW89tPso6i9b1P6I9ESXV0U/mUPnL9q9WpFyFVX0U/mUPnL9q9WpFyFY1bzJdWGe6q7p61bctobQHjO++3sQ4OP77If3TVo1zl0vat1+pSKDlYAsC+a9pv8TEfu11wkM1S/IghdbzYmy629hXGQrdafKMbw/xbtaOrA6JLHMk05HILEp9bHeb+CfGtGvLLTbJNn0vaX/w9vdAeg7RN5SjeBPvTH71VZXR+2mkdfpVzGBlhH1q+1DiQfHdx765wBrlgpXp25BG72K1HqL2GTOFLdW3sydn6jun3V0zpcmVrko10psFq/X20MueLoN72hwb6wa446GkvYMl1KUrPIKb+6D9Ky8rj+MFVFVu/dB+lZeVx/GCqirZwvlR73ZJk6dfPBKs0ZAdMlSRkcQV5H1E1KYelDUVGFljH/hSobSusqcZO7VwbLXdeuLxxJcytIwyFzgKoPcqqAB3d3HArXxoWIVQSTwAAJJPgAOJrzXqKRlIZWKsOTKSpHkRxFWSsrIktTo82TaDM8wxK43VT9hTgnP/AFHA8gPOrc0qDdWqa6OdvW65La8O8HO7HMeDBjyV/EHkG55xnOci8IWBHCsbEqan85DPpSlK4EClKUApSlAfOaZUGXZVHixAH11rrjaWzj/KXdsntTRr/Fqi3TdY9ZpjPjPUyxy+4kxk/B657CivZQwyqRzNg6cuduNMx2r23PsyBv8ALmvtPpMF1ErgJLFIodd5QysrDIOGHga5eq8eijaPrbRICe3bjqyO/d47h8scPNTU18Mqcc0WSNX6K7V8lFaFj3xscf3WyvwxVY7XbHTWJBfDxMcLIBjjz3WH6px5g4rpxDkA1CemJo10ubfxvMY1j8S/WKeHkAx8garh8RUU1Fu6BztSlK1iS8eiC+Jso1J9BnT3BiQPcCBVng1U3RNCVs0P7byP7t7dH+WrXi5CsOv5kupU5p6T/wBK3ntp9lHUXqUdJ/6VvPbT7KOovWzT+iPREl1dFP5lD5y/avVqRchVV9FP5lD5y/avVqRchWNW8yXVhmNrOoLbwS3D+jEjyH17gJx5nlXJs0zOzSOcu7F2PizksT8Savnpx1bqrBbcHtXMgU+xH22+sIP3qoOvfgoWg5cwhUr2U21NlF1S26vli5YyFck4HLcPIACopSvVOEZq0iS1k6a33d02CEYwf+IPEH/xVVRx3DA7hnOB3DPfX5SohShD6VYgVa/QvqvYltyfybCRfZk5j+8Cf3qqipH0e6j1N9EScLJmFv38Y/xBapiIZ6bQOnI2yAa9Vh6bJlazKxSCm/ug/SsvK4/jBVRVbv3QfpWXlcfxgqoq2cL5Ue92SbrYyBXvoEdVZWL5VgGU4jc8QeB4gVddrsbauM/JYPoU/lVMbB/pC39p/spK6T0f0a8mNk1NWe37BAdpujOCSFzBEsUyqWQoNxSQM7rAcCDjGcZGaotTkZ8a6o2v2gjsraSeRgCFIjTPad8dlQO/jjPgMmuV0XAA8Biu2ClJxd/YI/a6T2C1gz2sEjHJZF3vaHBvrBrmyry6KSRYwA/9w+4yyEfVTHL5E/UMs+lfgr9rLIFKUoBSlKAxNW09biCW3k9CVGjbyYEZHrFcp6rp0ltNJbSjEkTFG8Djkw9RGCPURXW9QLpO2BF+onh3VuUGMngsij9Rj3Edzesg+r14WuqbtLRg57rK0zUZbeQTQuUcd47x4EHgR6jTUtOlt3MU8bRuP1XGM+R5MPWCRWLWrwa9CxZFr0y3ioFMNuxH62HH1BqiG0+1FzfuJLl87udyNRuxpnngeJ8SSa01KpGjCLukQKyNOsnmlSGMZZzuj1eJPqAyfdXvTNNluG3IY2c9+OQ9ongvvq29iNjxajebDzuMM45KP2Vz3eJ78VSvXjTXqCU7M6eI1SJB2Y1VB5KMVMVFYGmWe4M1sKxb3IOZuk/9K3ntp9lHUXqUdJ/6VvPbT7KOovW9T+iPREl1dFP5lD5y/avVqRchVV9FP5lD5y/avVnT3KxRNK5wsaF2PgFBJPwFY1bzZdWGUL016t12o9SD2bZFj/ffEjH4GMfu1AayNRvWnlknf0pXaQ+ouS2PdnHurHrZpwyRUQbLZ7R2u5hAjBTusxYgkAL6h6yB76lY6L5vnCfRt/7V9uiKxy00/sxD/O3+yrrsLFd3Jrw4jEzjUyxYKP8AwXTfOE+jb/2rUbTbFy2cQmaRXUsEOFK43gSDxJ8Me+ukPkK+FR7pC0ITadcooywjMieO9ERIB793HvrnTxdTMsz4C5zTX6jkEMpwwIIPgRxB+NfgNK1STpvY3VBPDFKOUiK2PAkcR7jke6pNVPdDOq5gaAnjC/D2ZMsP8W/VvxtkA1hVYZJuJUp37oP0rLyuP4wVUVW790H6Vl5XH8YKqKtXC+VHvdknqOQqQykqRyKkgjyI4ispdXuByuJx5TSf+1YdK72RJ7nmZ233ZnblvMxZseGTxrxSvpbwNId2NWc+CKWP1VIPMaFiFUZZiFUeJJwB8a6I2R0/qYooRx6tFTPiQOJ95zUA2E2MaNxc3K4cfk4uB3c/rtjhveA7vPlb+jWmBk1lYysptRjoiGbYV+0pXjIFKUoBSlKAUpSgNdqekRzKVkRXB/VZQw+BqHX/AEY2THPycL7DOg+CsB9VWFSrRnKOjsCqm6K7T9iT6R/51kWvRvaIc9QG9tncfBiR9VWZimKs61R/9P7i5GLLQAoCqoVRyVQFHwFbu008JWbSuYFKUoDQ6vsraTM0r2lu8jcWdokZzgY4kjJ4AVojsJa/NIPok/lU7pVs8ubBGdK0JYcJGiogzhVAVRk5OAOHOpBNbK8ZikVXRhusjAFWB5gg8CK+1KrfcEQv9iLI+jZWw8oYx/trC/sJa/NYPok/lU8pVs8ubBFdK2cSHsxRrGuclUUKM8s4A58BUnhTAAr3Sqt3Ar8ZcjB4g8CK/aUBEtQ2Gsj6FnbDyhjH+2sD+wlr81g+iT+VTylWzy5sEP03ZaKBi0MKRk4BKIq5A8cDjUrtlwuDX1pUNt6g12r6Jb3IHyiCKUpnd6yNX3d7GcbwOM4HwFRmfYW0zwtIAPVCn8qm9KlTktGCB/2EtfmsH0Sfyp/YS1+awfRJ/Kp5SmeXNgg0WxNupyttCD4iJP5Vs7fQscAMDwAwPqqTUqG29WDVWukgcTWzRMDAr1SoApSlAKUpQClKUApSlAVnt3tHONRj09bxbCExCVrhkVi7EsN3LcFHDnkcQePIVt9i/vilxJFcyrd2ZXehvAYgd7s9jdRs44tzB9HnxwNVt3rdst6LTVrRPkbJvQ3WHLBiBlcoMpxDZ3Tn0D38NL0crCNXddKaVrDqiZi291fWd2N4A5zjGePp91e3Lelpty4ffW/oCXbKbSxpaXN1c3/XxxTuplaExdXwTEQXGXOTwIBzvVsNG27s7mZbaN3WVwWRJYpIi4HE7u+oB4ZOPUfCqy2fjgbRtQFysxi+XOS0AVnQhYiHwxxu54Hz94zNn9dnS/tIIb6PU45Tg5i/HQRnGXLkFlIHHi36uMDIpKhF5v8ANulv4BJtmukVbnUprQkCLIS2xG+XZQzOXJHZ5cM4HDvraXHSRpySmFp+Kt1bSCNzEr8sFwu77849dRXQr5Ita1W3Zwk1z1awAg9purZuGBw4EHjiodo9ykenSWNzfNAQ5jlsBaJJKWLDipbDE8jnPDd4d2Z8CEno9F+d9O2C69c2utLR0juJdxpFZ07LMCq+tQeJ5AcySAMk1rE6TNOKM/XNlW3TEYpOtJwTwTd3iMA5PId+Ki17ZdXqmhQsWbq4GXMi7rnq4mILDJwwIHeeIrP2WjX+0WpnAysUWPVvJDn44Fc/Cgo3d9L/AJtyBLrfa6ze0OoCYfJ1zvOQwIION0qRvb2SABjJyMZyKxNE2+srqZbeKRhI4LIskUke+ACeyWUA8AT7jVYaBrDWuh3UkcMcv/GmMiROsiRWWPtMveOQHrYVkDUFk1bTH+X/ACzDMpkEaRRIXXhGm6Bx4jIJJHZ5Zq/w0fm13t7Lp+gXXLIFUsxAVQSWJwABxJJ7hVZ7adJ1u1lP8guGW4Up1b9UwDYlQPuGRd1juljjnjJ7qmO3tnJNp11FECZGiYKo5twyVHiSMjHrqpdc2mtJNno7KM5uI1iDxhGzG0brvyMcYUHiM54mQDmTVMPTUmm1fiu2C07za63tLe3e7lO/MiFVVWeR2KqSQqAnGTz5cRWx2e2ht72My20m+qndYYKsrDuZWAINVVtGXh1DT7p5zbRNZxxR3RiWZEcK+VIbgCQw4/8AV4A4kfRdHG9zfXcVzJcdYUSSU26wxO6b3aTdbDcCc8B6QPfSdGKhm76af2DN6T9antjY9RIU626SOTAU7yHGR2gce6ttqu29lbyyW80pWWMKxQRuxO/ggLuqd88c4HIZJxg1GemU8dN//ZH/AKU01Adp7knBK2qkeIyIRn4cPfSMIuCb5N/kG7uNv7RrGa9gk3hHlMFH3hKR2FZcZwTjjy9daHox2lL2813eX7uY1BmSSMRxw7zuFKsFAYsF5DvOOda7ZrAfaNRjALnHcCRdZrX3VnJLsvbGJWcRyGSVFyS0azTA8BzAJUnwwT3V08KCTjza49VcFh6L0h2F1KsEUx339APG8Yf2S6gE+rma9a30gWNrJJDPMVki3d5dxye2Aw3cDDcDk45VA9ttdttTWxtdNO/cCZHXdjZTAiqQckgYAO6eHDsZ8M7nRIVbaW+JAJW3XGcHG8LcE/Dh76p4MFxaa4Xtvr0BIr7pBsYneJ5WEkYRjH1Uhc9agkGBu5J3SCfDvxWPJ0n6aI0l68sH44WORmQZ3cuAuU48s8+7NajZqMHaPU2IGVihAPeA0cGf4Co7sjEv3l1k4H5W5GfUkSED3EmpVGn67b8/YFn6vtbaW0EdzLMOrmx1RUM5k3hkboUEnhivOzm1trel0t5CXjwXjdGjcA8jhwMjyqt5NeaCw0aIGKJZU43ssQl6jd3cbgPAMc8z4eo4+eyzmbVb9Yrlp3lsXWO4ZVj6xsRJvKFAG6G7IIH6vM86j4dZW+9en9gnM3SZpqyGI3B4NuGQRyGIN4b4Xd9/L1189vNolgeBBfG3Zgz7kdv8pklHDdOMHEfp55E9xGDUJ2U2rsbbSRY3UPWTxyMr2TREs7mYsvBl3SQCvPj2ceFbbaXaIx30FtvRabH8mVxcPBG8oz/yEJyiAYxwyMg+IqfBSnZJ767+un7BLdiddSe1edrxZ9x3Mkhj+TrEAM7u43FVC8cknPE5rHs+kzTZJVhW4wWbcV2jkWNm5YDMoHvPCq20K3knsNcit2eSRpUkGV3ZZE6xnJKgA7zoG7IAznGKydoNo7O60aDTrZS92RDGlusbb6SIV3zyxxwwyDx3vPFvh4uT11+3q+H6Bd9KxdKhdIIkkO86xort4sqgE/HNZVeFgUpSgFKUoBSlKAUpSgPnNCrjddQw8GAI+BpDCqDdRQo8FAA+Ar6UoDwkQAwAADzAGK8QWiJkoiLnnuqBnzxX1JxxNVjrXSEbm0vTBZ3BteqmhF4CuA5RlDbvpbmSDvA8AckCukKcp6AsprdCwcou+OAbA3gPPnRrZCwcopccmKjeHv51Xezm1iWWkWLOsk00+9HFCnGSR+sbvPcMjJ9YqQ7NbYfKJ3sp7eS1ukQS9U7K4ZCcbysvA4JGf9cHEypSV+SBJjGCQSBkcjjiKCMAlgBk8zjiaxNa1Jba3luZPRiRpCO87ozges8h51TewuoXNre2l1dSEx6sJeBJ3VcyZQ8TgZJTHqk9VTTpOcW+2C7RCuCu6MHmMDBz415jtUUAKigLxACgAH1eFV10jbS3UF/ZQQxymMtvlEIHykgr+LB59nvGcHeFbvV9uCk62dvZy3Nz1ayyxKyoIlYA4Zm4b3EcPWPGngysmtwTCviLVO0dxctxY7o7Xn41Ez0gwnT5dRWKQ9Q4ilgbCyJJvqhU8x+sD5eB4DEbpKCvbtJZTpa3TKkVyxXDF8YO5zCccgnBI4gVCoz5AnMsKsu6yqV/ZIBHwNeo4woCqAAOQAwB8Kiu0O2nU3Isba2ku7nd6xo0ZUVF8WZuR5cPWPEVjvtfHc6dczGG7jZN6CSGNT8oVz2ewQO7Ppd2DnlUeFKyYJk8YPMA45ZGaCMZ3sDPjjjVX7LaisF/BBPa31u06OLZZro3EQ4Bm4McocKB34J5DOa3uqbfEXEtrZ2c140H5ZoyFRD+yCQd5uBGPEHGcGrOjK9l3+bAmQiXj2R2ufAcfPxr9RABgAAeA4CtRsptJDfwC4h3gMlHRxh0cYyrDx4g+RFV90uSR/fCwW4leK3ZZOtZGZSBkYPZ488d3fUQpOU8r4AtWG2RSSqKpPMqoBPnjnXsRjO9gZPM441SmlywLqVkmjXlxMGc/KUkdzEIgV3vTC5O7v4GDxC8u+YdIGpPOX0yOyu7gYSSZomWBCoYN1Ydwd7PDIXB7geeLyoNSSvr7W+4J2IxktgZPM44mvwQqAQFGDzGBg1CLPpAtY9MW9SF0jRxbJbqFBEg4BBx3QuOOfDuzwrYaHtVPLOtvcafPbl1LpJlZouGeDPHwQ8OGf8AUZ5ulNX4AkslsjLuMilf2SoI+B4V6WJQQQoyBgHA4Dw8qgeyur20U+ry/jkEEu9O0kgkTsmY/i1ABUcDw454V+WnSUW6qWTT7mO1ncJHcEq2c5wWReIXgTkE8AcZqzoz2BtL7ZWSW/ivS8MfVPvb0aP10iBSBEzF93c45OF7hyqTzW6PjfRW3TkbwBwfEZ5VGdd2tmiuGtrbT57lkUO7giKMA8cKzjDn1Dy7jjYbH7SR6hbLdRKygkqVbGVZeY4cCORB9dRJTypvQG5WMAkgAE8zjia8LbIGLhFDHmwUbx8zzr60rkBSlKAUpSgFKUoBSlKAUpSgFKUoD5XUO+jJnG8rLnw3gRVPaO15badc6I2n3DzFZ0SZE/EFJQ2X3+8jLYUZJ4DnkVc1K606mVWtcFK32zNydP0q4EE7G0Mgmt0347gJJIG3k5MGG73ce0O7NSHYbT1kvmuksryJI49xbi8ml6xi3OMRyZyvEnOcDHrqyaVeWIbTXfEEC6WIbi4jt9Pt45GFzMvXSKjMkcaMvFyBhe0Q3E8kNR/azo0nW0LR311cNbgPDAwzjcwMIAchgucY7wBVu0qIV5QSS2BU+1c9zJ959Ta0uGMJZriFIW61X/F5G4QCASrYJwOXHiKx9d0p4tSkvpba+e2u4o2BtGkWaJwiDq5FjYH9Xv4cR3g1cFKlYi2i9Pa9wVBd6DJ95Lzq7GeGW4ljcQGSS4ncCWM9YwI3lYjJI4nhk1sNvNLmfTtLjjhldo5bUuiRszIFiIJYAZUA8DnlVn0p8Q73tvcFW7QXL6Tqs+qSwvLaXUaRl493MbqEUKd4jnuer0vVivtq2ratcaXNcRQGGRpAYUiB+UfJjk72Mk7/ABX0cHAYgcRU61vSjcKEFxNCO0G6oRHeDDGD1sb47+WOZr76Tp0dvDHbxAiOJQignJwPEnmaeKrJtK6/hAqK001jqOnXUFlqCxK5Waa66ySRmZcAsCzFEXPpYVTk+FbTTZrjSLq9DWNxcxXUpnhlt06zixY7j44rzxx8DgHNWpSjxF+DXAEJ6K9Dnt4J5rlOrlu53nMXPqw3IHHfz4eGO/NafpMhlXUbC6S0muY4VkLrFE0nPAAOAQD38fCrOpVVWefO0Cm9bhn1Ke1W20qazaKZZGuZIxEVUHyGcc8cTkDhxNZ+0guG1KZLyC/ntCqi1itC6wscDPWGNlwc73Fjw492KtWlW8f076gpvZ7SJ00a4t5dNedhdMzW7l4m3N1PxkTAZcgjAKniM4J5H92N0yZNQgOnx6jDaAMblLwFIhw4KgPpHPmRw44zVx0qXiG78NQVPp+zc833+h6t4zcSAwtIrIkhV5mG6SMFT2RkZ9KvtoO0uoJb2unQabMtxCI4ZJJ4yLcRxjcLhwRk4APxxvcKtKlVde+qv/lgVTtALhtSnjvINQntiqi0itS6QNwGRIyMoHHOSx4ce7FbnoZsJYLF4Z4pIpEnkyHQrnKp2lyMMvPiMjhU9pUSrXhlty/AFKUriBSlKAUpSgFKUoBSlKAUpSgFKUoBSlKAUpSgFKUoBSlKAUpSgFKUoBSlKAUpSgFKUoBSlKAUpSgFKUoBSlKAUpSgFKUoBSlKA//Z"/>
          <p:cNvSpPr>
            <a:spLocks noChangeAspect="1" noChangeArrowheads="1"/>
          </p:cNvSpPr>
          <p:nvPr/>
        </p:nvSpPr>
        <p:spPr bwMode="auto">
          <a:xfrm>
            <a:off x="460375" y="-1455738"/>
            <a:ext cx="609600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16" descr="data:image/jpeg;base64,/9j/4AAQSkZJRgABAQAAAQABAAD/2wCEAAkGBxQTEhUQEhMVFhQUGBcUFhQWFhgWFhgYFBgXFx0YHCAYHCggGhsmHhsWIjEiJSkrLi4uGh8zODMsNyktLysBCgoKDg0OGhAQGiwkHyYvNDErLC0sNywtLCw3Nyw3LC8sLCwuLCwsLCw0LywvLCwsNy8sLCwsLCwsKywsLCwsL//AABEIAK4BIgMBIgACEQEDEQH/xAAcAAEAAgMBAQEAAAAAAAAAAAAABgcEBQgCAwH/xABLEAACAQMBBAYFBQ0GBgMBAAABAgMABBEFBhIhMQcTIkFRcTJhcoGRFFSTobMIFRcjMzQ1QlKCsdHTFpKissHCJENiY4PSRFN0Jf/EABkBAQADAQEAAAAAAAAAAAAAAAABAgUDBP/EAC8RAAIBAgQEBAYDAQEAAAAAAAABAgMRBBIxQSFRcfATM2GBFCIykaHRscHxQiP/2gAMAwEAAhEDEQA/ALxpSlAKUpQClKUApSlAKUpQClKUApSlAKUpQClKUApSlAKUpQClKUApSlAKUpQClKUApSlAKUpQClKUApSlAKUpQClKqHpj25dGOm2zFTgG4kU4bDDIiBHLIwSfAgeNdKVN1JZUCUbT9J9laMYgxnlXgUhwQp8GcndB8QMkeFQW96bLk/kbWFPDrGeX/LuVVwFK1IYSnHVXJsWEemTUf2bXy6qT+rWdY9NdyPy1tA4/7bPEf8ReqvpV3h6T/wCRY6L2Y6T7K7YRFmglbgElwAxPcrA7pPgDgnwqbVx8RVz9Du3Dyf8A8+5YsyrmGRjlmVecZJ5kDiD4Z8K8WIwiis0AW1SvwGv2vCQVntP0si0uprT5IX6pgu/1wXOVVuW4cel41rPw4D5ifpx/TqC9J/6VvPbT7KOovWtDC0nFNrYk6m2P2hF9ax3e51fWFxub29jcdk54Gc7ueXfW7qruie4IsYV7sy/avVnxngKzKqUZyS5kHqlKVQGo2s11bG1ku3XeEYGEzgszMFVc4OOJHHFVv+HAfMT9OP6de+n3VsJb2YPpMZ38kG6oPmWY/u1TVaOGw0JQzSRJcX4cB8xP04/p1IthukpNQna2MBhYIZFJk3w26QCPRGDxB+Nc91tdltTNtdwT5wEcBvZfKN9TE+6us8JTyvKuIsdVg1+1haZNvLWbWSQKUpQEO6QduhphhBgMvXdYfym5u9Xuf9Jznf8AqqI/hwHzE/Tj+nXy+6D9Ky8rj+MFVFWnQw9OVNSa4klxfhwHzE/Tj+nT8OA+Yn6cf06p2ldfhKXL8sFxDpwHzE/Tj+nW70TpgspmCTLJbk8Az4aP3sp7PmQB66oKlQ8JSewsdfxuGAZSCCAQQcgg8iPEV6qkehna5kf73ytlCC0Gf1SOLRj1EZYDuwfGrsjfIyKzKtJ05ZWQeqUpXMClKUApSlAeJpAqljyUEnyAzXJF9etPI9w/pys0jebktjyGcDyrrLUId+KRBzZGUfvAiuREHAA88cq0cAl83sSj1U46O9mIrgPcTLvqrdWkZzukgBizY5+kAB51B6kWyG1klixwgkiYgtGTunPLeU44HGO7jgV66ym4NQ1Ba77B2si4NtEAe9F3G+K4NVNtts01jcdXkmNxvxseeAcFT6wce4irf0TpY0+QBZDJA3/cQlf7ybwx54rM2m0Sy1eON0nDiIsQ1vIhPaABVuDY5Dhw5V4KVSpSl/6XsDnSszRr8wXEVwDgxure4HtD3rke+rUXo1tAcFZW85CP8uKyU6OrMf8AxyfOSU/7sV6HjaTVrMFl6Zcby1m1pdCjKgLjgBj4VuqyiDmbpP8A0ree2n2UdRepR0n/AKVvPbT7KOovW9T+iPREl1dFP5lD5y/avVqRchVV9FP5lD5y/avVqRchWNW8yXVhnulK1e1Gqi1tJ7k/8qNmHrbGFHvYge+uaV3ZEHPXSbq3ynUrhwcrG3UJ5Q5U/F98++ovTJPEnJPEnxJ5mv1UJIVRkkgAeJPAD41vRiopLkSflCKkO3Gki2uQijstFGR5qOrP1rn31HqQkpRUkSdFdGmr9faQuTlt3cf2k7J+OM++pvVGdC2qYaa2J7xMvvwjfwT41eETZANYteGSo0VPdKUrkCm/ug/SsvK4/jBVRVbv3QfpWXlcfxgqoq2cL5Ue92SbDZ/ThcXMduWKiQsN4DJG6jN3+VTsdFynlcSf3F/nUS2E/SFv7T/ZSV0bpVspXiK8+LrThNKL2BzvtZshLZbrsweJzuhwN0huJ3WGT3A4Oe48qjlX102iNNO3eG+8sYQd+VJYn+6D8aoWvRhqkpwvIGx2cuDHd27jmJYx7mYKfqJrp3RpsriuZtlrUyXlug/+xWPlH2z/AJa6R0AV5MdbMugZu6UpXhIFKUoBSlKAVzp0r7LNZ3jTKPxFyzSI3crt2njPgc5Yeo+o10XWFrGlxXMTQTIHRhxU/UR4EcwRxFdqFZ0pX2ByXSrE2r6Kp4WL2h66Pn1bECVfUCey/wBR9RqAXVs8bbkiMjfsupU/A1rwqRmvlZJ8q9wSsjB0ZkYcmUlWHkRxFeKV0JJzs50n3duQJwLmPvD9mQD1OBx/eB8xV1bL7Q2t/F1tueXB424Oh8GH+oyD3GuXK2ezeuSWVwlzEeK8GXudCeKH/TwODXkrYWM1ePBkHVioByFeq1+i6mk8SSocq6h1PqYZFbCskg5m6T/0ree2n2UdRepR0n/pW89tPso6i9b1P6I9ESXV0U/mUPnL9q9WpFyFVX0U/mUPnL9q9WpFyFY1bzJdWGe6q7p61bctobQHjO++3sQ4OP77If3TVo1zl0vat1+pSKDlYAsC+a9pv8TEfu11wkM1S/IghdbzYmy629hXGQrdafKMbw/xbtaOrA6JLHMk05HILEp9bHeb+CfGtGvLLTbJNn0vaX/w9vdAeg7RN5SjeBPvTH71VZXR+2mkdfpVzGBlhH1q+1DiQfHdx765wBrlgpXp25BG72K1HqL2GTOFLdW3sydn6jun3V0zpcmVrko10psFq/X20MueLoN72hwb6wa446GkvYMl1KUrPIKb+6D9Ky8rj+MFVFVu/dB+lZeVx/GCqirZwvlR73ZJk6dfPBKs0ZAdMlSRkcQV5H1E1KYelDUVGFljH/hSobSusqcZO7VwbLXdeuLxxJcytIwyFzgKoPcqqAB3d3HArXxoWIVQSTwAAJJPgAOJrzXqKRlIZWKsOTKSpHkRxFWSsrIktTo82TaDM8wxK43VT9hTgnP/AFHA8gPOrc0qDdWqa6OdvW65La8O8HO7HMeDBjyV/EHkG55xnOci8IWBHCsbEqan85DPpSlK4EClKUApSlAfOaZUGXZVHixAH11rrjaWzj/KXdsntTRr/Fqi3TdY9ZpjPjPUyxy+4kxk/B657CivZQwyqRzNg6cuduNMx2r23PsyBv8ALmvtPpMF1ErgJLFIodd5QysrDIOGHga5eq8eijaPrbRICe3bjqyO/d47h8scPNTU18Mqcc0WSNX6K7V8lFaFj3xscf3WyvwxVY7XbHTWJBfDxMcLIBjjz3WH6px5g4rpxDkA1CemJo10ubfxvMY1j8S/WKeHkAx8garh8RUU1Fu6BztSlK1iS8eiC+Jso1J9BnT3BiQPcCBVng1U3RNCVs0P7byP7t7dH+WrXi5CsOv5kupU5p6T/wBK3ntp9lHUXqUdJ/6VvPbT7KOovWzT+iPREl1dFP5lD5y/avVqRchVV9FP5lD5y/avVqRchWNW8yXVhmNrOoLbwS3D+jEjyH17gJx5nlXJs0zOzSOcu7F2PizksT8Savnpx1bqrBbcHtXMgU+xH22+sIP3qoOvfgoWg5cwhUr2U21NlF1S26vli5YyFck4HLcPIACopSvVOEZq0iS1k6a33d02CEYwf+IPEH/xVVRx3DA7hnOB3DPfX5SohShD6VYgVa/QvqvYltyfybCRfZk5j+8Cf3qqipH0e6j1N9EScLJmFv38Y/xBapiIZ6bQOnI2yAa9Vh6bJlazKxSCm/ug/SsvK4/jBVRVbv3QfpWXlcfxgqoq2cL5Ue92SbrYyBXvoEdVZWL5VgGU4jc8QeB4gVddrsbauM/JYPoU/lVMbB/pC39p/spK6T0f0a8mNk1NWe37BAdpujOCSFzBEsUyqWQoNxSQM7rAcCDjGcZGaotTkZ8a6o2v2gjsraSeRgCFIjTPad8dlQO/jjPgMmuV0XAA8Biu2ClJxd/YI/a6T2C1gz2sEjHJZF3vaHBvrBrmyry6KSRYwA/9w+4yyEfVTHL5E/UMs+lfgr9rLIFKUoBSlKAxNW09biCW3k9CVGjbyYEZHrFcp6rp0ltNJbSjEkTFG8Djkw9RGCPURXW9QLpO2BF+onh3VuUGMngsij9Rj3Edzesg+r14WuqbtLRg57rK0zUZbeQTQuUcd47x4EHgR6jTUtOlt3MU8bRuP1XGM+R5MPWCRWLWrwa9CxZFr0y3ioFMNuxH62HH1BqiG0+1FzfuJLl87udyNRuxpnngeJ8SSa01KpGjCLukQKyNOsnmlSGMZZzuj1eJPqAyfdXvTNNluG3IY2c9+OQ9ongvvq29iNjxajebDzuMM45KP2Vz3eJ78VSvXjTXqCU7M6eI1SJB2Y1VB5KMVMVFYGmWe4M1sKxb3IOZuk/9K3ntp9lHUXqUdJ/6VvPbT7KOovW9T+iPREl1dFP5lD5y/avVqRchVV9FP5lD5y/avVnT3KxRNK5wsaF2PgFBJPwFY1bzZdWGUL016t12o9SD2bZFj/ffEjH4GMfu1AayNRvWnlknf0pXaQ+ouS2PdnHurHrZpwyRUQbLZ7R2u5hAjBTusxYgkAL6h6yB76lY6L5vnCfRt/7V9uiKxy00/sxD/O3+yrrsLFd3Jrw4jEzjUyxYKP8AwXTfOE+jb/2rUbTbFy2cQmaRXUsEOFK43gSDxJ8Me+ukPkK+FR7pC0ITadcooywjMieO9ERIB793HvrnTxdTMsz4C5zTX6jkEMpwwIIPgRxB+NfgNK1STpvY3VBPDFKOUiK2PAkcR7jke6pNVPdDOq5gaAnjC/D2ZMsP8W/VvxtkA1hVYZJuJUp37oP0rLyuP4wVUVW790H6Vl5XH8YKqKtXC+VHvdknqOQqQykqRyKkgjyI4ispdXuByuJx5TSf+1YdK72RJ7nmZ233ZnblvMxZseGTxrxSvpbwNId2NWc+CKWP1VIPMaFiFUZZiFUeJJwB8a6I2R0/qYooRx6tFTPiQOJ95zUA2E2MaNxc3K4cfk4uB3c/rtjhveA7vPlb+jWmBk1lYysptRjoiGbYV+0pXjIFKUoBSlKAUpSgNdqekRzKVkRXB/VZQw+BqHX/AEY2THPycL7DOg+CsB9VWFSrRnKOjsCqm6K7T9iT6R/51kWvRvaIc9QG9tncfBiR9VWZimKs61R/9P7i5GLLQAoCqoVRyVQFHwFbu008JWbSuYFKUoDQ6vsraTM0r2lu8jcWdokZzgY4kjJ4AVojsJa/NIPok/lU7pVs8ubBGdK0JYcJGiogzhVAVRk5OAOHOpBNbK8ZikVXRhusjAFWB5gg8CK+1KrfcEQv9iLI+jZWw8oYx/trC/sJa/NYPok/lU8pVs8ubBFdK2cSHsxRrGuclUUKM8s4A58BUnhTAAr3Sqt3Ar8ZcjB4g8CK/aUBEtQ2Gsj6FnbDyhjH+2sD+wlr81g+iT+VTylWzy5sEP03ZaKBi0MKRk4BKIq5A8cDjUrtlwuDX1pUNt6g12r6Jb3IHyiCKUpnd6yNX3d7GcbwOM4HwFRmfYW0zwtIAPVCn8qm9KlTktGCB/2EtfmsH0Sfyp/YS1+awfRJ/Kp5SmeXNgg0WxNupyttCD4iJP5Vs7fQscAMDwAwPqqTUqG29WDVWukgcTWzRMDAr1SoApSlAKUpQClKUApSlAVnt3tHONRj09bxbCExCVrhkVi7EsN3LcFHDnkcQePIVt9i/vilxJFcyrd2ZXehvAYgd7s9jdRs44tzB9HnxwNVt3rdst6LTVrRPkbJvQ3WHLBiBlcoMpxDZ3Tn0D38NL0crCNXddKaVrDqiZi291fWd2N4A5zjGePp91e3Lelpty4ffW/oCXbKbSxpaXN1c3/XxxTuplaExdXwTEQXGXOTwIBzvVsNG27s7mZbaN3WVwWRJYpIi4HE7u+oB4ZOPUfCqy2fjgbRtQFysxi+XOS0AVnQhYiHwxxu54Hz94zNn9dnS/tIIb6PU45Tg5i/HQRnGXLkFlIHHi36uMDIpKhF5v8ANulv4BJtmukVbnUprQkCLIS2xG+XZQzOXJHZ5cM4HDvraXHSRpySmFp+Kt1bSCNzEr8sFwu77849dRXQr5Ita1W3Zwk1z1awAg9purZuGBw4EHjiodo9ykenSWNzfNAQ5jlsBaJJKWLDipbDE8jnPDd4d2Z8CEno9F+d9O2C69c2utLR0juJdxpFZ07LMCq+tQeJ5AcySAMk1rE6TNOKM/XNlW3TEYpOtJwTwTd3iMA5PId+Ki17ZdXqmhQsWbq4GXMi7rnq4mILDJwwIHeeIrP2WjX+0WpnAysUWPVvJDn44Fc/Cgo3d9L/AJtyBLrfa6ze0OoCYfJ1zvOQwIION0qRvb2SABjJyMZyKxNE2+srqZbeKRhI4LIskUke+ACeyWUA8AT7jVYaBrDWuh3UkcMcv/GmMiROsiRWWPtMveOQHrYVkDUFk1bTH+X/ACzDMpkEaRRIXXhGm6Bx4jIJJHZ5Zq/w0fm13t7Lp+gXXLIFUsxAVQSWJwABxJJ7hVZ7adJ1u1lP8guGW4Up1b9UwDYlQPuGRd1juljjnjJ7qmO3tnJNp11FECZGiYKo5twyVHiSMjHrqpdc2mtJNno7KM5uI1iDxhGzG0brvyMcYUHiM54mQDmTVMPTUmm1fiu2C07za63tLe3e7lO/MiFVVWeR2KqSQqAnGTz5cRWx2e2ht72My20m+qndYYKsrDuZWAINVVtGXh1DT7p5zbRNZxxR3RiWZEcK+VIbgCQw4/8AV4A4kfRdHG9zfXcVzJcdYUSSU26wxO6b3aTdbDcCc8B6QPfSdGKhm76af2DN6T9antjY9RIU626SOTAU7yHGR2gce6ttqu29lbyyW80pWWMKxQRuxO/ggLuqd88c4HIZJxg1GemU8dN//ZH/AKU01Adp7knBK2qkeIyIRn4cPfSMIuCb5N/kG7uNv7RrGa9gk3hHlMFH3hKR2FZcZwTjjy9daHox2lL2813eX7uY1BmSSMRxw7zuFKsFAYsF5DvOOda7ZrAfaNRjALnHcCRdZrX3VnJLsvbGJWcRyGSVFyS0azTA8BzAJUnwwT3V08KCTjza49VcFh6L0h2F1KsEUx339APG8Yf2S6gE+rma9a30gWNrJJDPMVki3d5dxye2Aw3cDDcDk45VA9ttdttTWxtdNO/cCZHXdjZTAiqQckgYAO6eHDsZ8M7nRIVbaW+JAJW3XGcHG8LcE/Dh76p4MFxaa4Xtvr0BIr7pBsYneJ5WEkYRjH1Uhc9agkGBu5J3SCfDvxWPJ0n6aI0l68sH44WORmQZ3cuAuU48s8+7NajZqMHaPU2IGVihAPeA0cGf4Co7sjEv3l1k4H5W5GfUkSED3EmpVGn67b8/YFn6vtbaW0EdzLMOrmx1RUM5k3hkboUEnhivOzm1trel0t5CXjwXjdGjcA8jhwMjyqt5NeaCw0aIGKJZU43ssQl6jd3cbgPAMc8z4eo4+eyzmbVb9Yrlp3lsXWO4ZVj6xsRJvKFAG6G7IIH6vM86j4dZW+9en9gnM3SZpqyGI3B4NuGQRyGIN4b4Xd9/L1189vNolgeBBfG3Zgz7kdv8pklHDdOMHEfp55E9xGDUJ2U2rsbbSRY3UPWTxyMr2TREs7mYsvBl3SQCvPj2ceFbbaXaIx30FtvRabH8mVxcPBG8oz/yEJyiAYxwyMg+IqfBSnZJ767+un7BLdiddSe1edrxZ9x3Mkhj+TrEAM7u43FVC8cknPE5rHs+kzTZJVhW4wWbcV2jkWNm5YDMoHvPCq20K3knsNcit2eSRpUkGV3ZZE6xnJKgA7zoG7IAznGKydoNo7O60aDTrZS92RDGlusbb6SIV3zyxxwwyDx3vPFvh4uT11+3q+H6Bd9KxdKhdIIkkO86xort4sqgE/HNZVeFgUpSgFKUoBSlKAUpSgPnNCrjddQw8GAI+BpDCqDdRQo8FAA+Ar6UoDwkQAwAADzAGK8QWiJkoiLnnuqBnzxX1JxxNVjrXSEbm0vTBZ3BteqmhF4CuA5RlDbvpbmSDvA8AckCukKcp6AsprdCwcou+OAbA3gPPnRrZCwcopccmKjeHv51Xezm1iWWkWLOsk00+9HFCnGSR+sbvPcMjJ9YqQ7NbYfKJ3sp7eS1ukQS9U7K4ZCcbysvA4JGf9cHEypSV+SBJjGCQSBkcjjiKCMAlgBk8zjiaxNa1Jba3luZPRiRpCO87ozges8h51TewuoXNre2l1dSEx6sJeBJ3VcyZQ8TgZJTHqk9VTTpOcW+2C7RCuCu6MHmMDBz415jtUUAKigLxACgAH1eFV10jbS3UF/ZQQxymMtvlEIHykgr+LB59nvGcHeFbvV9uCk62dvZy3Nz1ayyxKyoIlYA4Zm4b3EcPWPGngysmtwTCviLVO0dxctxY7o7Xn41Ez0gwnT5dRWKQ9Q4ilgbCyJJvqhU8x+sD5eB4DEbpKCvbtJZTpa3TKkVyxXDF8YO5zCccgnBI4gVCoz5AnMsKsu6yqV/ZIBHwNeo4woCqAAOQAwB8Kiu0O2nU3Isba2ku7nd6xo0ZUVF8WZuR5cPWPEVjvtfHc6dczGG7jZN6CSGNT8oVz2ewQO7Ppd2DnlUeFKyYJk8YPMA45ZGaCMZ3sDPjjjVX7LaisF/BBPa31u06OLZZro3EQ4Bm4McocKB34J5DOa3uqbfEXEtrZ2c140H5ZoyFRD+yCQd5uBGPEHGcGrOjK9l3+bAmQiXj2R2ufAcfPxr9RABgAAeA4CtRsptJDfwC4h3gMlHRxh0cYyrDx4g+RFV90uSR/fCwW4leK3ZZOtZGZSBkYPZ488d3fUQpOU8r4AtWG2RSSqKpPMqoBPnjnXsRjO9gZPM441SmlywLqVkmjXlxMGc/KUkdzEIgV3vTC5O7v4GDxC8u+YdIGpPOX0yOyu7gYSSZomWBCoYN1Ydwd7PDIXB7geeLyoNSSvr7W+4J2IxktgZPM44mvwQqAQFGDzGBg1CLPpAtY9MW9SF0jRxbJbqFBEg4BBx3QuOOfDuzwrYaHtVPLOtvcafPbl1LpJlZouGeDPHwQ8OGf8AUZ5ulNX4AkslsjLuMilf2SoI+B4V6WJQQQoyBgHA4Dw8qgeyur20U+ry/jkEEu9O0kgkTsmY/i1ABUcDw454V+WnSUW6qWTT7mO1ncJHcEq2c5wWReIXgTkE8AcZqzoz2BtL7ZWSW/ivS8MfVPvb0aP10iBSBEzF93c45OF7hyqTzW6PjfRW3TkbwBwfEZ5VGdd2tmiuGtrbT57lkUO7giKMA8cKzjDn1Dy7jjYbH7SR6hbLdRKygkqVbGVZeY4cCORB9dRJTypvQG5WMAkgAE8zjia8LbIGLhFDHmwUbx8zzr60rkBSlKAUpSgFKUoBSlKAUpSgFKUoD5XUO+jJnG8rLnw3gRVPaO15badc6I2n3DzFZ0SZE/EFJQ2X3+8jLYUZJ4DnkVc1K606mVWtcFK32zNydP0q4EE7G0Mgmt0347gJJIG3k5MGG73ce0O7NSHYbT1kvmuksryJI49xbi8ml6xi3OMRyZyvEnOcDHrqyaVeWIbTXfEEC6WIbi4jt9Pt45GFzMvXSKjMkcaMvFyBhe0Q3E8kNR/azo0nW0LR311cNbgPDAwzjcwMIAchgucY7wBVu0qIV5QSS2BU+1c9zJ959Ta0uGMJZriFIW61X/F5G4QCASrYJwOXHiKx9d0p4tSkvpba+e2u4o2BtGkWaJwiDq5FjYH9Xv4cR3g1cFKlYi2i9Pa9wVBd6DJ95Lzq7GeGW4ljcQGSS4ncCWM9YwI3lYjJI4nhk1sNvNLmfTtLjjhldo5bUuiRszIFiIJYAZUA8DnlVn0p8Q73tvcFW7QXL6Tqs+qSwvLaXUaRl493MbqEUKd4jnuer0vVivtq2ratcaXNcRQGGRpAYUiB+UfJjk72Mk7/ABX0cHAYgcRU61vSjcKEFxNCO0G6oRHeDDGD1sb47+WOZr76Tp0dvDHbxAiOJQignJwPEnmaeKrJtK6/hAqK001jqOnXUFlqCxK5Waa66ySRmZcAsCzFEXPpYVTk+FbTTZrjSLq9DWNxcxXUpnhlt06zixY7j44rzxx8DgHNWpSjxF+DXAEJ6K9Dnt4J5rlOrlu53nMXPqw3IHHfz4eGO/NafpMhlXUbC6S0muY4VkLrFE0nPAAOAQD38fCrOpVVWefO0Cm9bhn1Ke1W20qazaKZZGuZIxEVUHyGcc8cTkDhxNZ+0guG1KZLyC/ntCqi1itC6wscDPWGNlwc73Fjw492KtWlW8f076gpvZ7SJ00a4t5dNedhdMzW7l4m3N1PxkTAZcgjAKniM4J5H92N0yZNQgOnx6jDaAMblLwFIhw4KgPpHPmRw44zVx0qXiG78NQVPp+zc833+h6t4zcSAwtIrIkhV5mG6SMFT2RkZ9KvtoO0uoJb2unQabMtxCI4ZJJ4yLcRxjcLhwRk4APxxvcKtKlVde+qv/lgVTtALhtSnjvINQntiqi0itS6QNwGRIyMoHHOSx4ce7FbnoZsJYLF4Z4pIpEnkyHQrnKp2lyMMvPiMjhU9pUSrXhlty/AFKUriBSlKAUpSgFKUoBSlKAUpSgFKUoBSlKAUpSgFKUoBSlKAUpSgFKUoBSlKAUpSgFKUoBSlKAUpSgFKUoBSlKAUpSgFKUoBSlKA//Z"/>
          <p:cNvSpPr>
            <a:spLocks noChangeAspect="1" noChangeArrowheads="1"/>
          </p:cNvSpPr>
          <p:nvPr/>
        </p:nvSpPr>
        <p:spPr bwMode="auto">
          <a:xfrm>
            <a:off x="612775" y="-1303338"/>
            <a:ext cx="609600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AutoShape 18" descr="data:image/jpeg;base64,/9j/4AAQSkZJRgABAQAAAQABAAD/2wCEAAkGBxQTEhUQEhMVFhQUGBcUFhQWFhgWFhgYFBgXFx0YHCAYHCggGhsmHhsWIjEiJSkrLi4uGh8zODMsNyktLysBCgoKDg0OGhAQGiwkHyYvNDErLC0sNywtLCw3Nyw3LC8sLCwuLCwsLCw0LywvLCwsNy8sLCwsLCwsKywsLCwsL//AABEIAK4BIgMBIgACEQEDEQH/xAAcAAEAAgMBAQEAAAAAAAAAAAAABgcEBQgCAwH/xABLEAACAQMBBAYFBQ0GBgMBAAABAgMABBEFBhIhMQcTIkFRcTJhcoGRFFSTobMIFRcjMzQ1QlKCsdHTFpKissHCJENiY4PSRFN0Jf/EABkBAQADAQEAAAAAAAAAAAAAAAABAgUDBP/EAC8RAAIBAgQEBAYDAQEAAAAAAAABAgMRBBIxQSFRcfATM2GBFCIykaHRscHxQiP/2gAMAwEAAhEDEQA/ALxpSlAKUpQClKUApSlAKUpQClKUApSlAKUpQClKUApSlAKUpQClKUApSlAKUpQClKUApSlAKUpQClKUApSlAKUpQClKqHpj25dGOm2zFTgG4kU4bDDIiBHLIwSfAgeNdKVN1JZUCUbT9J9laMYgxnlXgUhwQp8GcndB8QMkeFQW96bLk/kbWFPDrGeX/LuVVwFK1IYSnHVXJsWEemTUf2bXy6qT+rWdY9NdyPy1tA4/7bPEf8ReqvpV3h6T/wCRY6L2Y6T7K7YRFmglbgElwAxPcrA7pPgDgnwqbVx8RVz9Du3Dyf8A8+5YsyrmGRjlmVecZJ5kDiD4Z8K8WIwiis0AW1SvwGv2vCQVntP0si0uprT5IX6pgu/1wXOVVuW4cel41rPw4D5ifpx/TqC9J/6VvPbT7KOovWtDC0nFNrYk6m2P2hF9ax3e51fWFxub29jcdk54Gc7ueXfW7qruie4IsYV7sy/avVnxngKzKqUZyS5kHqlKVQGo2s11bG1ku3XeEYGEzgszMFVc4OOJHHFVv+HAfMT9OP6de+n3VsJb2YPpMZ38kG6oPmWY/u1TVaOGw0JQzSRJcX4cB8xP04/p1IthukpNQna2MBhYIZFJk3w26QCPRGDxB+Nc91tdltTNtdwT5wEcBvZfKN9TE+6us8JTyvKuIsdVg1+1haZNvLWbWSQKUpQEO6QduhphhBgMvXdYfym5u9Xuf9Jznf8AqqI/hwHzE/Tj+nXy+6D9Ky8rj+MFVFWnQw9OVNSa4klxfhwHzE/Tj+nT8OA+Yn6cf06p2ldfhKXL8sFxDpwHzE/Tj+nW70TpgspmCTLJbk8Az4aP3sp7PmQB66oKlQ8JSewsdfxuGAZSCCAQQcgg8iPEV6qkehna5kf73ytlCC0Gf1SOLRj1EZYDuwfGrsjfIyKzKtJ05ZWQeqUpXMClKUApSlAeJpAqljyUEnyAzXJF9etPI9w/pys0jebktjyGcDyrrLUId+KRBzZGUfvAiuREHAA88cq0cAl83sSj1U46O9mIrgPcTLvqrdWkZzukgBizY5+kAB51B6kWyG1klixwgkiYgtGTunPLeU44HGO7jgV66ym4NQ1Ba77B2si4NtEAe9F3G+K4NVNtts01jcdXkmNxvxseeAcFT6wce4irf0TpY0+QBZDJA3/cQlf7ybwx54rM2m0Sy1eON0nDiIsQ1vIhPaABVuDY5Dhw5V4KVSpSl/6XsDnSszRr8wXEVwDgxure4HtD3rke+rUXo1tAcFZW85CP8uKyU6OrMf8AxyfOSU/7sV6HjaTVrMFl6Zcby1m1pdCjKgLjgBj4VuqyiDmbpP8A0ree2n2UdRepR0n/AKVvPbT7KOovW9T+iPREl1dFP5lD5y/avVqRchVV9FP5lD5y/avVqRchWNW8yXVhnulK1e1Gqi1tJ7k/8qNmHrbGFHvYge+uaV3ZEHPXSbq3ynUrhwcrG3UJ5Q5U/F98++ovTJPEnJPEnxJ5mv1UJIVRkkgAeJPAD41vRiopLkSflCKkO3Gki2uQijstFGR5qOrP1rn31HqQkpRUkSdFdGmr9faQuTlt3cf2k7J+OM++pvVGdC2qYaa2J7xMvvwjfwT41eETZANYteGSo0VPdKUrkCm/ug/SsvK4/jBVRVbv3QfpWXlcfxgqoq2cL5Ue92SbDZ/ThcXMduWKiQsN4DJG6jN3+VTsdFynlcSf3F/nUS2E/SFv7T/ZSV0bpVspXiK8+LrThNKL2BzvtZshLZbrsweJzuhwN0huJ3WGT3A4Oe48qjlX102iNNO3eG+8sYQd+VJYn+6D8aoWvRhqkpwvIGx2cuDHd27jmJYx7mYKfqJrp3RpsriuZtlrUyXlug/+xWPlH2z/AJa6R0AV5MdbMugZu6UpXhIFKUoBSlKAVzp0r7LNZ3jTKPxFyzSI3crt2njPgc5Yeo+o10XWFrGlxXMTQTIHRhxU/UR4EcwRxFdqFZ0pX2ByXSrE2r6Kp4WL2h66Pn1bECVfUCey/wBR9RqAXVs8bbkiMjfsupU/A1rwqRmvlZJ8q9wSsjB0ZkYcmUlWHkRxFeKV0JJzs50n3duQJwLmPvD9mQD1OBx/eB8xV1bL7Q2t/F1tueXB424Oh8GH+oyD3GuXK2ezeuSWVwlzEeK8GXudCeKH/TwODXkrYWM1ePBkHVioByFeq1+i6mk8SSocq6h1PqYZFbCskg5m6T/0ree2n2UdRepR0n/pW89tPso6i9b1P6I9ESXV0U/mUPnL9q9WpFyFVX0U/mUPnL9q9WpFyFY1bzJdWGe6q7p61bctobQHjO++3sQ4OP77If3TVo1zl0vat1+pSKDlYAsC+a9pv8TEfu11wkM1S/IghdbzYmy629hXGQrdafKMbw/xbtaOrA6JLHMk05HILEp9bHeb+CfGtGvLLTbJNn0vaX/w9vdAeg7RN5SjeBPvTH71VZXR+2mkdfpVzGBlhH1q+1DiQfHdx765wBrlgpXp25BG72K1HqL2GTOFLdW3sydn6jun3V0zpcmVrko10psFq/X20MueLoN72hwb6wa446GkvYMl1KUrPIKb+6D9Ky8rj+MFVFVu/dB+lZeVx/GCqirZwvlR73ZJk6dfPBKs0ZAdMlSRkcQV5H1E1KYelDUVGFljH/hSobSusqcZO7VwbLXdeuLxxJcytIwyFzgKoPcqqAB3d3HArXxoWIVQSTwAAJJPgAOJrzXqKRlIZWKsOTKSpHkRxFWSsrIktTo82TaDM8wxK43VT9hTgnP/AFHA8gPOrc0qDdWqa6OdvW65La8O8HO7HMeDBjyV/EHkG55xnOci8IWBHCsbEqan85DPpSlK4EClKUApSlAfOaZUGXZVHixAH11rrjaWzj/KXdsntTRr/Fqi3TdY9ZpjPjPUyxy+4kxk/B657CivZQwyqRzNg6cuduNMx2r23PsyBv8ALmvtPpMF1ErgJLFIodd5QysrDIOGHga5eq8eijaPrbRICe3bjqyO/d47h8scPNTU18Mqcc0WSNX6K7V8lFaFj3xscf3WyvwxVY7XbHTWJBfDxMcLIBjjz3WH6px5g4rpxDkA1CemJo10ubfxvMY1j8S/WKeHkAx8garh8RUU1Fu6BztSlK1iS8eiC+Jso1J9BnT3BiQPcCBVng1U3RNCVs0P7byP7t7dH+WrXi5CsOv5kupU5p6T/wBK3ntp9lHUXqUdJ/6VvPbT7KOovWzT+iPREl1dFP5lD5y/avVqRchVV9FP5lD5y/avVqRchWNW8yXVhmNrOoLbwS3D+jEjyH17gJx5nlXJs0zOzSOcu7F2PizksT8Savnpx1bqrBbcHtXMgU+xH22+sIP3qoOvfgoWg5cwhUr2U21NlF1S26vli5YyFck4HLcPIACopSvVOEZq0iS1k6a33d02CEYwf+IPEH/xVVRx3DA7hnOB3DPfX5SohShD6VYgVa/QvqvYltyfybCRfZk5j+8Cf3qqipH0e6j1N9EScLJmFv38Y/xBapiIZ6bQOnI2yAa9Vh6bJlazKxSCm/ug/SsvK4/jBVRVbv3QfpWXlcfxgqoq2cL5Ue92SbrYyBXvoEdVZWL5VgGU4jc8QeB4gVddrsbauM/JYPoU/lVMbB/pC39p/spK6T0f0a8mNk1NWe37BAdpujOCSFzBEsUyqWQoNxSQM7rAcCDjGcZGaotTkZ8a6o2v2gjsraSeRgCFIjTPad8dlQO/jjPgMmuV0XAA8Biu2ClJxd/YI/a6T2C1gz2sEjHJZF3vaHBvrBrmyry6KSRYwA/9w+4yyEfVTHL5E/UMs+lfgr9rLIFKUoBSlKAxNW09biCW3k9CVGjbyYEZHrFcp6rp0ltNJbSjEkTFG8Djkw9RGCPURXW9QLpO2BF+onh3VuUGMngsij9Rj3Edzesg+r14WuqbtLRg57rK0zUZbeQTQuUcd47x4EHgR6jTUtOlt3MU8bRuP1XGM+R5MPWCRWLWrwa9CxZFr0y3ioFMNuxH62HH1BqiG0+1FzfuJLl87udyNRuxpnngeJ8SSa01KpGjCLukQKyNOsnmlSGMZZzuj1eJPqAyfdXvTNNluG3IY2c9+OQ9ongvvq29iNjxajebDzuMM45KP2Vz3eJ78VSvXjTXqCU7M6eI1SJB2Y1VB5KMVMVFYGmWe4M1sKxb3IOZuk/9K3ntp9lHUXqUdJ/6VvPbT7KOovW9T+iPREl1dFP5lD5y/avVqRchVV9FP5lD5y/avVnT3KxRNK5wsaF2PgFBJPwFY1bzZdWGUL016t12o9SD2bZFj/ffEjH4GMfu1AayNRvWnlknf0pXaQ+ouS2PdnHurHrZpwyRUQbLZ7R2u5hAjBTusxYgkAL6h6yB76lY6L5vnCfRt/7V9uiKxy00/sxD/O3+yrrsLFd3Jrw4jEzjUyxYKP8AwXTfOE+jb/2rUbTbFy2cQmaRXUsEOFK43gSDxJ8Me+ukPkK+FR7pC0ITadcooywjMieO9ERIB793HvrnTxdTMsz4C5zTX6jkEMpwwIIPgRxB+NfgNK1STpvY3VBPDFKOUiK2PAkcR7jke6pNVPdDOq5gaAnjC/D2ZMsP8W/VvxtkA1hVYZJuJUp37oP0rLyuP4wVUVW790H6Vl5XH8YKqKtXC+VHvdknqOQqQykqRyKkgjyI4ispdXuByuJx5TSf+1YdK72RJ7nmZ233ZnblvMxZseGTxrxSvpbwNId2NWc+CKWP1VIPMaFiFUZZiFUeJJwB8a6I2R0/qYooRx6tFTPiQOJ95zUA2E2MaNxc3K4cfk4uB3c/rtjhveA7vPlb+jWmBk1lYysptRjoiGbYV+0pXjIFKUoBSlKAUpSgNdqekRzKVkRXB/VZQw+BqHX/AEY2THPycL7DOg+CsB9VWFSrRnKOjsCqm6K7T9iT6R/51kWvRvaIc9QG9tncfBiR9VWZimKs61R/9P7i5GLLQAoCqoVRyVQFHwFbu008JWbSuYFKUoDQ6vsraTM0r2lu8jcWdokZzgY4kjJ4AVojsJa/NIPok/lU7pVs8ubBGdK0JYcJGiogzhVAVRk5OAOHOpBNbK8ZikVXRhusjAFWB5gg8CK+1KrfcEQv9iLI+jZWw8oYx/trC/sJa/NYPok/lU8pVs8ubBFdK2cSHsxRrGuclUUKM8s4A58BUnhTAAr3Sqt3Ar8ZcjB4g8CK/aUBEtQ2Gsj6FnbDyhjH+2sD+wlr81g+iT+VTylWzy5sEP03ZaKBi0MKRk4BKIq5A8cDjUrtlwuDX1pUNt6g12r6Jb3IHyiCKUpnd6yNX3d7GcbwOM4HwFRmfYW0zwtIAPVCn8qm9KlTktGCB/2EtfmsH0Sfyp/YS1+awfRJ/Kp5SmeXNgg0WxNupyttCD4iJP5Vs7fQscAMDwAwPqqTUqG29WDVWukgcTWzRMDAr1SoApSlAKUpQClKUApSlAVnt3tHONRj09bxbCExCVrhkVi7EsN3LcFHDnkcQePIVt9i/vilxJFcyrd2ZXehvAYgd7s9jdRs44tzB9HnxwNVt3rdst6LTVrRPkbJvQ3WHLBiBlcoMpxDZ3Tn0D38NL0crCNXddKaVrDqiZi291fWd2N4A5zjGePp91e3Lelpty4ffW/oCXbKbSxpaXN1c3/XxxTuplaExdXwTEQXGXOTwIBzvVsNG27s7mZbaN3WVwWRJYpIi4HE7u+oB4ZOPUfCqy2fjgbRtQFysxi+XOS0AVnQhYiHwxxu54Hz94zNn9dnS/tIIb6PU45Tg5i/HQRnGXLkFlIHHi36uMDIpKhF5v8ANulv4BJtmukVbnUprQkCLIS2xG+XZQzOXJHZ5cM4HDvraXHSRpySmFp+Kt1bSCNzEr8sFwu77849dRXQr5Ita1W3Zwk1z1awAg9purZuGBw4EHjiodo9ykenSWNzfNAQ5jlsBaJJKWLDipbDE8jnPDd4d2Z8CEno9F+d9O2C69c2utLR0juJdxpFZ07LMCq+tQeJ5AcySAMk1rE6TNOKM/XNlW3TEYpOtJwTwTd3iMA5PId+Ki17ZdXqmhQsWbq4GXMi7rnq4mILDJwwIHeeIrP2WjX+0WpnAysUWPVvJDn44Fc/Cgo3d9L/AJtyBLrfa6ze0OoCYfJ1zvOQwIION0qRvb2SABjJyMZyKxNE2+srqZbeKRhI4LIskUke+ACeyWUA8AT7jVYaBrDWuh3UkcMcv/GmMiROsiRWWPtMveOQHrYVkDUFk1bTH+X/ACzDMpkEaRRIXXhGm6Bx4jIJJHZ5Zq/w0fm13t7Lp+gXXLIFUsxAVQSWJwABxJJ7hVZ7adJ1u1lP8guGW4Up1b9UwDYlQPuGRd1juljjnjJ7qmO3tnJNp11FECZGiYKo5twyVHiSMjHrqpdc2mtJNno7KM5uI1iDxhGzG0brvyMcYUHiM54mQDmTVMPTUmm1fiu2C07za63tLe3e7lO/MiFVVWeR2KqSQqAnGTz5cRWx2e2ht72My20m+qndYYKsrDuZWAINVVtGXh1DT7p5zbRNZxxR3RiWZEcK+VIbgCQw4/8AV4A4kfRdHG9zfXcVzJcdYUSSU26wxO6b3aTdbDcCc8B6QPfSdGKhm76af2DN6T9antjY9RIU626SOTAU7yHGR2gce6ttqu29lbyyW80pWWMKxQRuxO/ggLuqd88c4HIZJxg1GemU8dN//ZH/AKU01Adp7knBK2qkeIyIRn4cPfSMIuCb5N/kG7uNv7RrGa9gk3hHlMFH3hKR2FZcZwTjjy9daHox2lL2813eX7uY1BmSSMRxw7zuFKsFAYsF5DvOOda7ZrAfaNRjALnHcCRdZrX3VnJLsvbGJWcRyGSVFyS0azTA8BzAJUnwwT3V08KCTjza49VcFh6L0h2F1KsEUx339APG8Yf2S6gE+rma9a30gWNrJJDPMVki3d5dxye2Aw3cDDcDk45VA9ttdttTWxtdNO/cCZHXdjZTAiqQckgYAO6eHDsZ8M7nRIVbaW+JAJW3XGcHG8LcE/Dh76p4MFxaa4Xtvr0BIr7pBsYneJ5WEkYRjH1Uhc9agkGBu5J3SCfDvxWPJ0n6aI0l68sH44WORmQZ3cuAuU48s8+7NajZqMHaPU2IGVihAPeA0cGf4Co7sjEv3l1k4H5W5GfUkSED3EmpVGn67b8/YFn6vtbaW0EdzLMOrmx1RUM5k3hkboUEnhivOzm1trel0t5CXjwXjdGjcA8jhwMjyqt5NeaCw0aIGKJZU43ssQl6jd3cbgPAMc8z4eo4+eyzmbVb9Yrlp3lsXWO4ZVj6xsRJvKFAG6G7IIH6vM86j4dZW+9en9gnM3SZpqyGI3B4NuGQRyGIN4b4Xd9/L1189vNolgeBBfG3Zgz7kdv8pklHDdOMHEfp55E9xGDUJ2U2rsbbSRY3UPWTxyMr2TREs7mYsvBl3SQCvPj2ceFbbaXaIx30FtvRabH8mVxcPBG8oz/yEJyiAYxwyMg+IqfBSnZJ767+un7BLdiddSe1edrxZ9x3Mkhj+TrEAM7u43FVC8cknPE5rHs+kzTZJVhW4wWbcV2jkWNm5YDMoHvPCq20K3knsNcit2eSRpUkGV3ZZE6xnJKgA7zoG7IAznGKydoNo7O60aDTrZS92RDGlusbb6SIV3zyxxwwyDx3vPFvh4uT11+3q+H6Bd9KxdKhdIIkkO86xort4sqgE/HNZVeFgUpSgFKUoBSlKAUpSgPnNCrjddQw8GAI+BpDCqDdRQo8FAA+Ar6UoDwkQAwAADzAGK8QWiJkoiLnnuqBnzxX1JxxNVjrXSEbm0vTBZ3BteqmhF4CuA5RlDbvpbmSDvA8AckCukKcp6AsprdCwcou+OAbA3gPPnRrZCwcopccmKjeHv51Xezm1iWWkWLOsk00+9HFCnGSR+sbvPcMjJ9YqQ7NbYfKJ3sp7eS1ukQS9U7K4ZCcbysvA4JGf9cHEypSV+SBJjGCQSBkcjjiKCMAlgBk8zjiaxNa1Jba3luZPRiRpCO87ozges8h51TewuoXNre2l1dSEx6sJeBJ3VcyZQ8TgZJTHqk9VTTpOcW+2C7RCuCu6MHmMDBz415jtUUAKigLxACgAH1eFV10jbS3UF/ZQQxymMtvlEIHykgr+LB59nvGcHeFbvV9uCk62dvZy3Nz1ayyxKyoIlYA4Zm4b3EcPWPGngysmtwTCviLVO0dxctxY7o7Xn41Ez0gwnT5dRWKQ9Q4ilgbCyJJvqhU8x+sD5eB4DEbpKCvbtJZTpa3TKkVyxXDF8YO5zCccgnBI4gVCoz5AnMsKsu6yqV/ZIBHwNeo4woCqAAOQAwB8Kiu0O2nU3Isba2ku7nd6xo0ZUVF8WZuR5cPWPEVjvtfHc6dczGG7jZN6CSGNT8oVz2ewQO7Ppd2DnlUeFKyYJk8YPMA45ZGaCMZ3sDPjjjVX7LaisF/BBPa31u06OLZZro3EQ4Bm4McocKB34J5DOa3uqbfEXEtrZ2c140H5ZoyFRD+yCQd5uBGPEHGcGrOjK9l3+bAmQiXj2R2ufAcfPxr9RABgAAeA4CtRsptJDfwC4h3gMlHRxh0cYyrDx4g+RFV90uSR/fCwW4leK3ZZOtZGZSBkYPZ488d3fUQpOU8r4AtWG2RSSqKpPMqoBPnjnXsRjO9gZPM441SmlywLqVkmjXlxMGc/KUkdzEIgV3vTC5O7v4GDxC8u+YdIGpPOX0yOyu7gYSSZomWBCoYN1Ydwd7PDIXB7geeLyoNSSvr7W+4J2IxktgZPM44mvwQqAQFGDzGBg1CLPpAtY9MW9SF0jRxbJbqFBEg4BBx3QuOOfDuzwrYaHtVPLOtvcafPbl1LpJlZouGeDPHwQ8OGf8AUZ5ulNX4AkslsjLuMilf2SoI+B4V6WJQQQoyBgHA4Dw8qgeyur20U+ry/jkEEu9O0kgkTsmY/i1ABUcDw454V+WnSUW6qWTT7mO1ncJHcEq2c5wWReIXgTkE8AcZqzoz2BtL7ZWSW/ivS8MfVPvb0aP10iBSBEzF93c45OF7hyqTzW6PjfRW3TkbwBwfEZ5VGdd2tmiuGtrbT57lkUO7giKMA8cKzjDn1Dy7jjYbH7SR6hbLdRKygkqVbGVZeY4cCORB9dRJTypvQG5WMAkgAE8zjia8LbIGLhFDHmwUbx8zzr60rkBSlKAUpSgFKUoBSlKAUpSgFKUoD5XUO+jJnG8rLnw3gRVPaO15badc6I2n3DzFZ0SZE/EFJQ2X3+8jLYUZJ4DnkVc1K606mVWtcFK32zNydP0q4EE7G0Mgmt0347gJJIG3k5MGG73ce0O7NSHYbT1kvmuksryJI49xbi8ml6xi3OMRyZyvEnOcDHrqyaVeWIbTXfEEC6WIbi4jt9Pt45GFzMvXSKjMkcaMvFyBhe0Q3E8kNR/azo0nW0LR311cNbgPDAwzjcwMIAchgucY7wBVu0qIV5QSS2BU+1c9zJ959Ta0uGMJZriFIW61X/F5G4QCASrYJwOXHiKx9d0p4tSkvpba+e2u4o2BtGkWaJwiDq5FjYH9Xv4cR3g1cFKlYi2i9Pa9wVBd6DJ95Lzq7GeGW4ljcQGSS4ncCWM9YwI3lYjJI4nhk1sNvNLmfTtLjjhldo5bUuiRszIFiIJYAZUA8DnlVn0p8Q73tvcFW7QXL6Tqs+qSwvLaXUaRl493MbqEUKd4jnuer0vVivtq2ratcaXNcRQGGRpAYUiB+UfJjk72Mk7/ABX0cHAYgcRU61vSjcKEFxNCO0G6oRHeDDGD1sb47+WOZr76Tp0dvDHbxAiOJQignJwPEnmaeKrJtK6/hAqK001jqOnXUFlqCxK5Waa66ySRmZcAsCzFEXPpYVTk+FbTTZrjSLq9DWNxcxXUpnhlt06zixY7j44rzxx8DgHNWpSjxF+DXAEJ6K9Dnt4J5rlOrlu53nMXPqw3IHHfz4eGO/NafpMhlXUbC6S0muY4VkLrFE0nPAAOAQD38fCrOpVVWefO0Cm9bhn1Ke1W20qazaKZZGuZIxEVUHyGcc8cTkDhxNZ+0guG1KZLyC/ntCqi1itC6wscDPWGNlwc73Fjw492KtWlW8f076gpvZ7SJ00a4t5dNedhdMzW7l4m3N1PxkTAZcgjAKniM4J5H92N0yZNQgOnx6jDaAMblLwFIhw4KgPpHPmRw44zVx0qXiG78NQVPp+zc833+h6t4zcSAwtIrIkhV5mG6SMFT2RkZ9KvtoO0uoJb2unQabMtxCI4ZJJ4yLcRxjcLhwRk4APxxvcKtKlVde+qv/lgVTtALhtSnjvINQntiqi0itS6QNwGRIyMoHHOSx4ce7FbnoZsJYLF4Z4pIpEnkyHQrnKp2lyMMvPiMjhU9pUSrXhlty/AFKUriBSlKAUpSgFKUoBSlKAUpSgFKUoBSlKAUpSgFKUoBSlKAUpSgFKUoBSlKAUpSgFKUoBSlKAUpSgFKUoBSlKAUpSgFKUoBSlKA//Z"/>
          <p:cNvSpPr>
            <a:spLocks noChangeAspect="1" noChangeArrowheads="1"/>
          </p:cNvSpPr>
          <p:nvPr/>
        </p:nvSpPr>
        <p:spPr bwMode="auto">
          <a:xfrm>
            <a:off x="765175" y="-1150938"/>
            <a:ext cx="609600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20" descr="data:image/jpeg;base64,/9j/4AAQSkZJRgABAQAAAQABAAD/2wCEAAkGBxQTEhUQEhMVFhQUGBcUFhQWFhgWFhgYFBgXFx0YHCAYHCggGhsmHhsWIjEiJSkrLi4uGh8zODMsNyktLysBCgoKDg0OGhAQGiwkHyYvNDErLC0sNywtLCw3Nyw3LC8sLCwuLCwsLCw0LywvLCwsNy8sLCwsLCwsKywsLCwsL//AABEIAK4BIgMBIgACEQEDEQH/xAAcAAEAAgMBAQEAAAAAAAAAAAAABgcEBQgCAwH/xABLEAACAQMBBAYFBQ0GBgMBAAABAgMABBEFBhIhMQcTIkFRcTJhcoGRFFSTobMIFRcjMzQ1QlKCsdHTFpKissHCJENiY4PSRFN0Jf/EABkBAQADAQEAAAAAAAAAAAAAAAABAgUDBP/EAC8RAAIBAgQEBAYDAQEAAAAAAAABAgMRBBIxQSFRcfATM2GBFCIykaHRscHxQiP/2gAMAwEAAhEDEQA/ALxpSlAKUpQClKUApSlAKUpQClKUApSlAKUpQClKUApSlAKUpQClKUApSlAKUpQClKUApSlAKUpQClKUApSlAKUpQClKqHpj25dGOm2zFTgG4kU4bDDIiBHLIwSfAgeNdKVN1JZUCUbT9J9laMYgxnlXgUhwQp8GcndB8QMkeFQW96bLk/kbWFPDrGeX/LuVVwFK1IYSnHVXJsWEemTUf2bXy6qT+rWdY9NdyPy1tA4/7bPEf8ReqvpV3h6T/wCRY6L2Y6T7K7YRFmglbgElwAxPcrA7pPgDgnwqbVx8RVz9Du3Dyf8A8+5YsyrmGRjlmVecZJ5kDiD4Z8K8WIwiis0AW1SvwGv2vCQVntP0si0uprT5IX6pgu/1wXOVVuW4cel41rPw4D5ifpx/TqC9J/6VvPbT7KOovWtDC0nFNrYk6m2P2hF9ax3e51fWFxub29jcdk54Gc7ueXfW7qruie4IsYV7sy/avVnxngKzKqUZyS5kHqlKVQGo2s11bG1ku3XeEYGEzgszMFVc4OOJHHFVv+HAfMT9OP6de+n3VsJb2YPpMZ38kG6oPmWY/u1TVaOGw0JQzSRJcX4cB8xP04/p1IthukpNQna2MBhYIZFJk3w26QCPRGDxB+Nc91tdltTNtdwT5wEcBvZfKN9TE+6us8JTyvKuIsdVg1+1haZNvLWbWSQKUpQEO6QduhphhBgMvXdYfym5u9Xuf9Jznf8AqqI/hwHzE/Tj+nXy+6D9Ky8rj+MFVFWnQw9OVNSa4klxfhwHzE/Tj+nT8OA+Yn6cf06p2ldfhKXL8sFxDpwHzE/Tj+nW70TpgspmCTLJbk8Az4aP3sp7PmQB66oKlQ8JSewsdfxuGAZSCCAQQcgg8iPEV6qkehna5kf73ytlCC0Gf1SOLRj1EZYDuwfGrsjfIyKzKtJ05ZWQeqUpXMClKUApSlAeJpAqljyUEnyAzXJF9etPI9w/pys0jebktjyGcDyrrLUId+KRBzZGUfvAiuREHAA88cq0cAl83sSj1U46O9mIrgPcTLvqrdWkZzukgBizY5+kAB51B6kWyG1klixwgkiYgtGTunPLeU44HGO7jgV66ym4NQ1Ba77B2si4NtEAe9F3G+K4NVNtts01jcdXkmNxvxseeAcFT6wce4irf0TpY0+QBZDJA3/cQlf7ybwx54rM2m0Sy1eON0nDiIsQ1vIhPaABVuDY5Dhw5V4KVSpSl/6XsDnSszRr8wXEVwDgxure4HtD3rke+rUXo1tAcFZW85CP8uKyU6OrMf8AxyfOSU/7sV6HjaTVrMFl6Zcby1m1pdCjKgLjgBj4VuqyiDmbpP8A0ree2n2UdRepR0n/AKVvPbT7KOovW9T+iPREl1dFP5lD5y/avVqRchVV9FP5lD5y/avVqRchWNW8yXVhnulK1e1Gqi1tJ7k/8qNmHrbGFHvYge+uaV3ZEHPXSbq3ynUrhwcrG3UJ5Q5U/F98++ovTJPEnJPEnxJ5mv1UJIVRkkgAeJPAD41vRiopLkSflCKkO3Gki2uQijstFGR5qOrP1rn31HqQkpRUkSdFdGmr9faQuTlt3cf2k7J+OM++pvVGdC2qYaa2J7xMvvwjfwT41eETZANYteGSo0VPdKUrkCm/ug/SsvK4/jBVRVbv3QfpWXlcfxgqoq2cL5Ue92SbDZ/ThcXMduWKiQsN4DJG6jN3+VTsdFynlcSf3F/nUS2E/SFv7T/ZSV0bpVspXiK8+LrThNKL2BzvtZshLZbrsweJzuhwN0huJ3WGT3A4Oe48qjlX102iNNO3eG+8sYQd+VJYn+6D8aoWvRhqkpwvIGx2cuDHd27jmJYx7mYKfqJrp3RpsriuZtlrUyXlug/+xWPlH2z/AJa6R0AV5MdbMugZu6UpXhIFKUoBSlKAVzp0r7LNZ3jTKPxFyzSI3crt2njPgc5Yeo+o10XWFrGlxXMTQTIHRhxU/UR4EcwRxFdqFZ0pX2ByXSrE2r6Kp4WL2h66Pn1bECVfUCey/wBR9RqAXVs8bbkiMjfsupU/A1rwqRmvlZJ8q9wSsjB0ZkYcmUlWHkRxFeKV0JJzs50n3duQJwLmPvD9mQD1OBx/eB8xV1bL7Q2t/F1tueXB424Oh8GH+oyD3GuXK2ezeuSWVwlzEeK8GXudCeKH/TwODXkrYWM1ePBkHVioByFeq1+i6mk8SSocq6h1PqYZFbCskg5m6T/0ree2n2UdRepR0n/pW89tPso6i9b1P6I9ESXV0U/mUPnL9q9WpFyFVX0U/mUPnL9q9WpFyFY1bzJdWGe6q7p61bctobQHjO++3sQ4OP77If3TVo1zl0vat1+pSKDlYAsC+a9pv8TEfu11wkM1S/IghdbzYmy629hXGQrdafKMbw/xbtaOrA6JLHMk05HILEp9bHeb+CfGtGvLLTbJNn0vaX/w9vdAeg7RN5SjeBPvTH71VZXR+2mkdfpVzGBlhH1q+1DiQfHdx765wBrlgpXp25BG72K1HqL2GTOFLdW3sydn6jun3V0zpcmVrko10psFq/X20MueLoN72hwb6wa446GkvYMl1KUrPIKb+6D9Ky8rj+MFVFVu/dB+lZeVx/GCqirZwvlR73ZJk6dfPBKs0ZAdMlSRkcQV5H1E1KYelDUVGFljH/hSobSusqcZO7VwbLXdeuLxxJcytIwyFzgKoPcqqAB3d3HArXxoWIVQSTwAAJJPgAOJrzXqKRlIZWKsOTKSpHkRxFWSsrIktTo82TaDM8wxK43VT9hTgnP/AFHA8gPOrc0qDdWqa6OdvW65La8O8HO7HMeDBjyV/EHkG55xnOci8IWBHCsbEqan85DPpSlK4EClKUApSlAfOaZUGXZVHixAH11rrjaWzj/KXdsntTRr/Fqi3TdY9ZpjPjPUyxy+4kxk/B657CivZQwyqRzNg6cuduNMx2r23PsyBv8ALmvtPpMF1ErgJLFIodd5QysrDIOGHga5eq8eijaPrbRICe3bjqyO/d47h8scPNTU18Mqcc0WSNX6K7V8lFaFj3xscf3WyvwxVY7XbHTWJBfDxMcLIBjjz3WH6px5g4rpxDkA1CemJo10ubfxvMY1j8S/WKeHkAx8garh8RUU1Fu6BztSlK1iS8eiC+Jso1J9BnT3BiQPcCBVng1U3RNCVs0P7byP7t7dH+WrXi5CsOv5kupU5p6T/wBK3ntp9lHUXqUdJ/6VvPbT7KOovWzT+iPREl1dFP5lD5y/avVqRchVV9FP5lD5y/avVqRchWNW8yXVhmNrOoLbwS3D+jEjyH17gJx5nlXJs0zOzSOcu7F2PizksT8Savnpx1bqrBbcHtXMgU+xH22+sIP3qoOvfgoWg5cwhUr2U21NlF1S26vli5YyFck4HLcPIACopSvVOEZq0iS1k6a33d02CEYwf+IPEH/xVVRx3DA7hnOB3DPfX5SohShD6VYgVa/QvqvYltyfybCRfZk5j+8Cf3qqipH0e6j1N9EScLJmFv38Y/xBapiIZ6bQOnI2yAa9Vh6bJlazKxSCm/ug/SsvK4/jBVRVbv3QfpWXlcfxgqoq2cL5Ue92SbrYyBXvoEdVZWL5VgGU4jc8QeB4gVddrsbauM/JYPoU/lVMbB/pC39p/spK6T0f0a8mNk1NWe37BAdpujOCSFzBEsUyqWQoNxSQM7rAcCDjGcZGaotTkZ8a6o2v2gjsraSeRgCFIjTPad8dlQO/jjPgMmuV0XAA8Biu2ClJxd/YI/a6T2C1gz2sEjHJZF3vaHBvrBrmyry6KSRYwA/9w+4yyEfVTHL5E/UMs+lfgr9rLIFKUoBSlKAxNW09biCW3k9CVGjbyYEZHrFcp6rp0ltNJbSjEkTFG8Djkw9RGCPURXW9QLpO2BF+onh3VuUGMngsij9Rj3Edzesg+r14WuqbtLRg57rK0zUZbeQTQuUcd47x4EHgR6jTUtOlt3MU8bRuP1XGM+R5MPWCRWLWrwa9CxZFr0y3ioFMNuxH62HH1BqiG0+1FzfuJLl87udyNRuxpnngeJ8SSa01KpGjCLukQKyNOsnmlSGMZZzuj1eJPqAyfdXvTNNluG3IY2c9+OQ9ongvvq29iNjxajebDzuMM45KP2Vz3eJ78VSvXjTXqCU7M6eI1SJB2Y1VB5KMVMVFYGmWe4M1sKxb3IOZuk/9K3ntp9lHUXqUdJ/6VvPbT7KOovW9T+iPREl1dFP5lD5y/avVqRchVV9FP5lD5y/avVnT3KxRNK5wsaF2PgFBJPwFY1bzZdWGUL016t12o9SD2bZFj/ffEjH4GMfu1AayNRvWnlknf0pXaQ+ouS2PdnHurHrZpwyRUQbLZ7R2u5hAjBTusxYgkAL6h6yB76lY6L5vnCfRt/7V9uiKxy00/sxD/O3+yrrsLFd3Jrw4jEzjUyxYKP8AwXTfOE+jb/2rUbTbFy2cQmaRXUsEOFK43gSDxJ8Me+ukPkK+FR7pC0ITadcooywjMieO9ERIB793HvrnTxdTMsz4C5zTX6jkEMpwwIIPgRxB+NfgNK1STpvY3VBPDFKOUiK2PAkcR7jke6pNVPdDOq5gaAnjC/D2ZMsP8W/VvxtkA1hVYZJuJUp37oP0rLyuP4wVUVW790H6Vl5XH8YKqKtXC+VHvdknqOQqQykqRyKkgjyI4ispdXuByuJx5TSf+1YdK72RJ7nmZ233ZnblvMxZseGTxrxSvpbwNId2NWc+CKWP1VIPMaFiFUZZiFUeJJwB8a6I2R0/qYooRx6tFTPiQOJ95zUA2E2MaNxc3K4cfk4uB3c/rtjhveA7vPlb+jWmBk1lYysptRjoiGbYV+0pXjIFKUoBSlKAUpSgNdqekRzKVkRXB/VZQw+BqHX/AEY2THPycL7DOg+CsB9VWFSrRnKOjsCqm6K7T9iT6R/51kWvRvaIc9QG9tncfBiR9VWZimKs61R/9P7i5GLLQAoCqoVRyVQFHwFbu008JWbSuYFKUoDQ6vsraTM0r2lu8jcWdokZzgY4kjJ4AVojsJa/NIPok/lU7pVs8ubBGdK0JYcJGiogzhVAVRk5OAOHOpBNbK8ZikVXRhusjAFWB5gg8CK+1KrfcEQv9iLI+jZWw8oYx/trC/sJa/NYPok/lU8pVs8ubBFdK2cSHsxRrGuclUUKM8s4A58BUnhTAAr3Sqt3Ar8ZcjB4g8CK/aUBEtQ2Gsj6FnbDyhjH+2sD+wlr81g+iT+VTylWzy5sEP03ZaKBi0MKRk4BKIq5A8cDjUrtlwuDX1pUNt6g12r6Jb3IHyiCKUpnd6yNX3d7GcbwOM4HwFRmfYW0zwtIAPVCn8qm9KlTktGCB/2EtfmsH0Sfyp/YS1+awfRJ/Kp5SmeXNgg0WxNupyttCD4iJP5Vs7fQscAMDwAwPqqTUqG29WDVWukgcTWzRMDAr1SoApSlAKUpQClKUApSlAVnt3tHONRj09bxbCExCVrhkVi7EsN3LcFHDnkcQePIVt9i/vilxJFcyrd2ZXehvAYgd7s9jdRs44tzB9HnxwNVt3rdst6LTVrRPkbJvQ3WHLBiBlcoMpxDZ3Tn0D38NL0crCNXddKaVrDqiZi291fWd2N4A5zjGePp91e3Lelpty4ffW/oCXbKbSxpaXN1c3/XxxTuplaExdXwTEQXGXOTwIBzvVsNG27s7mZbaN3WVwWRJYpIi4HE7u+oB4ZOPUfCqy2fjgbRtQFysxi+XOS0AVnQhYiHwxxu54Hz94zNn9dnS/tIIb6PU45Tg5i/HQRnGXLkFlIHHi36uMDIpKhF5v8ANulv4BJtmukVbnUprQkCLIS2xG+XZQzOXJHZ5cM4HDvraXHSRpySmFp+Kt1bSCNzEr8sFwu77849dRXQr5Ita1W3Zwk1z1awAg9purZuGBw4EHjiodo9ykenSWNzfNAQ5jlsBaJJKWLDipbDE8jnPDd4d2Z8CEno9F+d9O2C69c2utLR0juJdxpFZ07LMCq+tQeJ5AcySAMk1rE6TNOKM/XNlW3TEYpOtJwTwTd3iMA5PId+Ki17ZdXqmhQsWbq4GXMi7rnq4mILDJwwIHeeIrP2WjX+0WpnAysUWPVvJDn44Fc/Cgo3d9L/AJtyBLrfa6ze0OoCYfJ1zvOQwIION0qRvb2SABjJyMZyKxNE2+srqZbeKRhI4LIskUke+ACeyWUA8AT7jVYaBrDWuh3UkcMcv/GmMiROsiRWWPtMveOQHrYVkDUFk1bTH+X/ACzDMpkEaRRIXXhGm6Bx4jIJJHZ5Zq/w0fm13t7Lp+gXXLIFUsxAVQSWJwABxJJ7hVZ7adJ1u1lP8guGW4Up1b9UwDYlQPuGRd1juljjnjJ7qmO3tnJNp11FECZGiYKo5twyVHiSMjHrqpdc2mtJNno7KM5uI1iDxhGzG0brvyMcYUHiM54mQDmTVMPTUmm1fiu2C07za63tLe3e7lO/MiFVVWeR2KqSQqAnGTz5cRWx2e2ht72My20m+qndYYKsrDuZWAINVVtGXh1DT7p5zbRNZxxR3RiWZEcK+VIbgCQw4/8AV4A4kfRdHG9zfXcVzJcdYUSSU26wxO6b3aTdbDcCc8B6QPfSdGKhm76af2DN6T9antjY9RIU626SOTAU7yHGR2gce6ttqu29lbyyW80pWWMKxQRuxO/ggLuqd88c4HIZJxg1GemU8dN//ZH/AKU01Adp7knBK2qkeIyIRn4cPfSMIuCb5N/kG7uNv7RrGa9gk3hHlMFH3hKR2FZcZwTjjy9daHox2lL2813eX7uY1BmSSMRxw7zuFKsFAYsF5DvOOda7ZrAfaNRjALnHcCRdZrX3VnJLsvbGJWcRyGSVFyS0azTA8BzAJUnwwT3V08KCTjza49VcFh6L0h2F1KsEUx339APG8Yf2S6gE+rma9a30gWNrJJDPMVki3d5dxye2Aw3cDDcDk45VA9ttdttTWxtdNO/cCZHXdjZTAiqQckgYAO6eHDsZ8M7nRIVbaW+JAJW3XGcHG8LcE/Dh76p4MFxaa4Xtvr0BIr7pBsYneJ5WEkYRjH1Uhc9agkGBu5J3SCfDvxWPJ0n6aI0l68sH44WORmQZ3cuAuU48s8+7NajZqMHaPU2IGVihAPeA0cGf4Co7sjEv3l1k4H5W5GfUkSED3EmpVGn67b8/YFn6vtbaW0EdzLMOrmx1RUM5k3hkboUEnhivOzm1trel0t5CXjwXjdGjcA8jhwMjyqt5NeaCw0aIGKJZU43ssQl6jd3cbgPAMc8z4eo4+eyzmbVb9Yrlp3lsXWO4ZVj6xsRJvKFAG6G7IIH6vM86j4dZW+9en9gnM3SZpqyGI3B4NuGQRyGIN4b4Xd9/L1189vNolgeBBfG3Zgz7kdv8pklHDdOMHEfp55E9xGDUJ2U2rsbbSRY3UPWTxyMr2TREs7mYsvBl3SQCvPj2ceFbbaXaIx30FtvRabH8mVxcPBG8oz/yEJyiAYxwyMg+IqfBSnZJ767+un7BLdiddSe1edrxZ9x3Mkhj+TrEAM7u43FVC8cknPE5rHs+kzTZJVhW4wWbcV2jkWNm5YDMoHvPCq20K3knsNcit2eSRpUkGV3ZZE6xnJKgA7zoG7IAznGKydoNo7O60aDTrZS92RDGlusbb6SIV3zyxxwwyDx3vPFvh4uT11+3q+H6Bd9KxdKhdIIkkO86xort4sqgE/HNZVeFgUpSgFKUoBSlKAUpSgPnNCrjddQw8GAI+BpDCqDdRQo8FAA+Ar6UoDwkQAwAADzAGK8QWiJkoiLnnuqBnzxX1JxxNVjrXSEbm0vTBZ3BteqmhF4CuA5RlDbvpbmSDvA8AckCukKcp6AsprdCwcou+OAbA3gPPnRrZCwcopccmKjeHv51Xezm1iWWkWLOsk00+9HFCnGSR+sbvPcMjJ9YqQ7NbYfKJ3sp7eS1ukQS9U7K4ZCcbysvA4JGf9cHEypSV+SBJjGCQSBkcjjiKCMAlgBk8zjiaxNa1Jba3luZPRiRpCO87ozges8h51TewuoXNre2l1dSEx6sJeBJ3VcyZQ8TgZJTHqk9VTTpOcW+2C7RCuCu6MHmMDBz415jtUUAKigLxACgAH1eFV10jbS3UF/ZQQxymMtvlEIHykgr+LB59nvGcHeFbvV9uCk62dvZy3Nz1ayyxKyoIlYA4Zm4b3EcPWPGngysmtwTCviLVO0dxctxY7o7Xn41Ez0gwnT5dRWKQ9Q4ilgbCyJJvqhU8x+sD5eB4DEbpKCvbtJZTpa3TKkVyxXDF8YO5zCccgnBI4gVCoz5AnMsKsu6yqV/ZIBHwNeo4woCqAAOQAwB8Kiu0O2nU3Isba2ku7nd6xo0ZUVF8WZuR5cPWPEVjvtfHc6dczGG7jZN6CSGNT8oVz2ewQO7Ppd2DnlUeFKyYJk8YPMA45ZGaCMZ3sDPjjjVX7LaisF/BBPa31u06OLZZro3EQ4Bm4McocKB34J5DOa3uqbfEXEtrZ2c140H5ZoyFRD+yCQd5uBGPEHGcGrOjK9l3+bAmQiXj2R2ufAcfPxr9RABgAAeA4CtRsptJDfwC4h3gMlHRxh0cYyrDx4g+RFV90uSR/fCwW4leK3ZZOtZGZSBkYPZ488d3fUQpOU8r4AtWG2RSSqKpPMqoBPnjnXsRjO9gZPM441SmlywLqVkmjXlxMGc/KUkdzEIgV3vTC5O7v4GDxC8u+YdIGpPOX0yOyu7gYSSZomWBCoYN1Ydwd7PDIXB7geeLyoNSSvr7W+4J2IxktgZPM44mvwQqAQFGDzGBg1CLPpAtY9MW9SF0jRxbJbqFBEg4BBx3QuOOfDuzwrYaHtVPLOtvcafPbl1LpJlZouGeDPHwQ8OGf8AUZ5ulNX4AkslsjLuMilf2SoI+B4V6WJQQQoyBgHA4Dw8qgeyur20U+ry/jkEEu9O0kgkTsmY/i1ABUcDw454V+WnSUW6qWTT7mO1ncJHcEq2c5wWReIXgTkE8AcZqzoz2BtL7ZWSW/ivS8MfVPvb0aP10iBSBEzF93c45OF7hyqTzW6PjfRW3TkbwBwfEZ5VGdd2tmiuGtrbT57lkUO7giKMA8cKzjDn1Dy7jjYbH7SR6hbLdRKygkqVbGVZeY4cCORB9dRJTypvQG5WMAkgAE8zjia8LbIGLhFDHmwUbx8zzr60rkBSlKAUpSgFKUoBSlKAUpSgFKUoD5XUO+jJnG8rLnw3gRVPaO15badc6I2n3DzFZ0SZE/EFJQ2X3+8jLYUZJ4DnkVc1K606mVWtcFK32zNydP0q4EE7G0Mgmt0347gJJIG3k5MGG73ce0O7NSHYbT1kvmuksryJI49xbi8ml6xi3OMRyZyvEnOcDHrqyaVeWIbTXfEEC6WIbi4jt9Pt45GFzMvXSKjMkcaMvFyBhe0Q3E8kNR/azo0nW0LR311cNbgPDAwzjcwMIAchgucY7wBVu0qIV5QSS2BU+1c9zJ959Ta0uGMJZriFIW61X/F5G4QCASrYJwOXHiKx9d0p4tSkvpba+e2u4o2BtGkWaJwiDq5FjYH9Xv4cR3g1cFKlYi2i9Pa9wVBd6DJ95Lzq7GeGW4ljcQGSS4ncCWM9YwI3lYjJI4nhk1sNvNLmfTtLjjhldo5bUuiRszIFiIJYAZUA8DnlVn0p8Q73tvcFW7QXL6Tqs+qSwvLaXUaRl493MbqEUKd4jnuer0vVivtq2ratcaXNcRQGGRpAYUiB+UfJjk72Mk7/ABX0cHAYgcRU61vSjcKEFxNCO0G6oRHeDDGD1sb47+WOZr76Tp0dvDHbxAiOJQignJwPEnmaeKrJtK6/hAqK001jqOnXUFlqCxK5Waa66ySRmZcAsCzFEXPpYVTk+FbTTZrjSLq9DWNxcxXUpnhlt06zixY7j44rzxx8DgHNWpSjxF+DXAEJ6K9Dnt4J5rlOrlu53nMXPqw3IHHfz4eGO/NafpMhlXUbC6S0muY4VkLrFE0nPAAOAQD38fCrOpVVWefO0Cm9bhn1Ke1W20qazaKZZGuZIxEVUHyGcc8cTkDhxNZ+0guG1KZLyC/ntCqi1itC6wscDPWGNlwc73Fjw492KtWlW8f076gpvZ7SJ00a4t5dNedhdMzW7l4m3N1PxkTAZcgjAKniM4J5H92N0yZNQgOnx6jDaAMblLwFIhw4KgPpHPmRw44zVx0qXiG78NQVPp+zc833+h6t4zcSAwtIrIkhV5mG6SMFT2RkZ9KvtoO0uoJb2unQabMtxCI4ZJJ4yLcRxjcLhwRk4APxxvcKtKlVde+qv/lgVTtALhtSnjvINQntiqi0itS6QNwGRIyMoHHOSx4ce7FbnoZsJYLF4Z4pIpEnkyHQrnKp2lyMMvPiMjhU9pUSrXhlty/AFKUriBSlKAUpSgFKUoBSlKAUpSgFKUoBSlKAUpSgFKUoBSlKAUpSgFKUoBSlKAUpSgFKUoBSlKAUpSgFKUoBSlKAUpSgFKUoBSlKA//Z"/>
          <p:cNvSpPr>
            <a:spLocks noChangeAspect="1" noChangeArrowheads="1"/>
          </p:cNvSpPr>
          <p:nvPr/>
        </p:nvSpPr>
        <p:spPr bwMode="auto">
          <a:xfrm>
            <a:off x="917575" y="-998538"/>
            <a:ext cx="609600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190" name="Picture 22" descr="http://siteantigo.saude.al.gov.br:82/files/images/logo_sia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6494" y="2516188"/>
            <a:ext cx="2441575" cy="14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de cantos arredondados 12"/>
          <p:cNvSpPr/>
          <p:nvPr/>
        </p:nvSpPr>
        <p:spPr>
          <a:xfrm>
            <a:off x="5024743" y="4511350"/>
            <a:ext cx="1425079" cy="1225158"/>
          </a:xfrm>
          <a:prstGeom prst="roundRect">
            <a:avLst/>
          </a:prstGeom>
          <a:solidFill>
            <a:srgbClr val="9BC9EF"/>
          </a:solidFill>
          <a:ln>
            <a:solidFill>
              <a:srgbClr val="9BC9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002060"/>
                </a:solidFill>
              </a:rPr>
              <a:t>Adaptação do SIAB para as UBS</a:t>
            </a:r>
            <a:endParaRPr lang="pt-B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827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n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ino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n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403</TotalTime>
  <Words>416</Words>
  <Application>Microsoft Office PowerPoint</Application>
  <PresentationFormat>Apresentação na tela (4:3)</PresentationFormat>
  <Paragraphs>64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Pino</vt:lpstr>
      <vt:lpstr>PROJETO DE INTERVENÇÃO</vt:lpstr>
      <vt:lpstr>Planejamento em saúde baseado na rotina de avaliação e monitoramento de indicadores de saúde: ampliando a capacidade de gestão </vt:lpstr>
      <vt:lpstr>PROBLEMA</vt:lpstr>
      <vt:lpstr>OBJETIVOS</vt:lpstr>
      <vt:lpstr>ATIVIDADES</vt:lpstr>
      <vt:lpstr>CRONOGRAMA</vt:lpstr>
      <vt:lpstr>AVALIAÇÃO</vt:lpstr>
      <vt:lpstr>O QUE FOI REALIZADO</vt:lpstr>
      <vt:lpstr>SIS que estão sendo utilizados</vt:lpstr>
      <vt:lpstr>Comparações entre os SIS</vt:lpstr>
      <vt:lpstr>Comparações entre os SIS</vt:lpstr>
      <vt:lpstr>Agenda dos profissionais: utilizada como embasamento para a construção do instrumento de apoio</vt:lpstr>
      <vt:lpstr>Análise dos indicadores</vt:lpstr>
      <vt:lpstr>Considerações</vt:lpstr>
      <vt:lpstr>Considerações</vt:lpstr>
      <vt:lpstr>Slide 16</vt:lpstr>
    </vt:vector>
  </TitlesOfParts>
  <Company>Cowork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Coletivo</dc:creator>
  <cp:lastModifiedBy>Windows</cp:lastModifiedBy>
  <cp:revision>32</cp:revision>
  <dcterms:created xsi:type="dcterms:W3CDTF">2014-11-30T14:31:47Z</dcterms:created>
  <dcterms:modified xsi:type="dcterms:W3CDTF">2015-01-08T13:58:41Z</dcterms:modified>
</cp:coreProperties>
</file>